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40"/>
  </p:notesMasterIdLst>
  <p:sldIdLst>
    <p:sldId id="311" r:id="rId2"/>
    <p:sldId id="312" r:id="rId3"/>
    <p:sldId id="313" r:id="rId4"/>
    <p:sldId id="314" r:id="rId5"/>
    <p:sldId id="315" r:id="rId6"/>
    <p:sldId id="316" r:id="rId7"/>
    <p:sldId id="317" r:id="rId8"/>
    <p:sldId id="318" r:id="rId9"/>
    <p:sldId id="319" r:id="rId10"/>
    <p:sldId id="320" r:id="rId11"/>
    <p:sldId id="321" r:id="rId12"/>
    <p:sldId id="322" r:id="rId13"/>
    <p:sldId id="323" r:id="rId14"/>
    <p:sldId id="324" r:id="rId15"/>
    <p:sldId id="325" r:id="rId16"/>
    <p:sldId id="326" r:id="rId17"/>
    <p:sldId id="327" r:id="rId18"/>
    <p:sldId id="328" r:id="rId19"/>
    <p:sldId id="329" r:id="rId20"/>
    <p:sldId id="330" r:id="rId21"/>
    <p:sldId id="276" r:id="rId22"/>
    <p:sldId id="277" r:id="rId23"/>
    <p:sldId id="278" r:id="rId24"/>
    <p:sldId id="279" r:id="rId25"/>
    <p:sldId id="308" r:id="rId26"/>
    <p:sldId id="304" r:id="rId27"/>
    <p:sldId id="280" r:id="rId28"/>
    <p:sldId id="281" r:id="rId29"/>
    <p:sldId id="305" r:id="rId30"/>
    <p:sldId id="282" r:id="rId31"/>
    <p:sldId id="306" r:id="rId32"/>
    <p:sldId id="283" r:id="rId33"/>
    <p:sldId id="310" r:id="rId34"/>
    <p:sldId id="307" r:id="rId35"/>
    <p:sldId id="284" r:id="rId36"/>
    <p:sldId id="301" r:id="rId37"/>
    <p:sldId id="333" r:id="rId38"/>
    <p:sldId id="332" r:id="rId39"/>
  </p:sldIdLst>
  <p:sldSz cx="12192000" cy="6858000"/>
  <p:notesSz cx="6858000" cy="9144000"/>
  <p:embeddedFontLst>
    <p:embeddedFont>
      <p:font typeface="Microsoft Yahei" panose="020B0503020204020204" pitchFamily="34" charset="-122"/>
      <p:regular r:id="rId41"/>
      <p:bold r:id="rId42"/>
    </p:embeddedFont>
    <p:embeddedFont>
      <p:font typeface="Poppins" panose="02020500000000000000" charset="0"/>
      <p:regular r:id="rId43"/>
      <p:bold r:id="rId44"/>
      <p:italic r:id="rId45"/>
      <p:boldItalic r:id="rId46"/>
    </p:embeddedFont>
    <p:embeddedFont>
      <p:font typeface="SimSun" panose="02010600030101010101" pitchFamily="2" charset="-122"/>
      <p:regular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139"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3C78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01DDB3-9249-4C95-9068-204499A073AE}">
  <a:tblStyle styleId="{7201DDB3-9249-4C95-9068-204499A073A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103" autoAdjust="0"/>
    <p:restoredTop sz="94353" autoAdjust="0"/>
  </p:normalViewPr>
  <p:slideViewPr>
    <p:cSldViewPr snapToGrid="0">
      <p:cViewPr>
        <p:scale>
          <a:sx n="75" d="100"/>
          <a:sy n="75" d="100"/>
        </p:scale>
        <p:origin x="1032" y="288"/>
      </p:cViewPr>
      <p:guideLst>
        <p:guide orient="horz" pos="1139"/>
        <p:guide pos="3840"/>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zh-CN"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rdocumentation.org/link/silhouette?package=clValid&amp;version=0.6-9&amp;to=cluster"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1</a:t>
            </a:fld>
            <a:endParaRPr/>
          </a:p>
        </p:txBody>
      </p:sp>
    </p:spTree>
    <p:extLst>
      <p:ext uri="{BB962C8B-B14F-4D97-AF65-F5344CB8AC3E}">
        <p14:creationId xmlns:p14="http://schemas.microsoft.com/office/powerpoint/2010/main" val="209589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b24c1a5b1b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b24c1a5b1b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gb24c1a5b1b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10</a:t>
            </a:fld>
            <a:endParaRPr/>
          </a:p>
        </p:txBody>
      </p:sp>
    </p:spTree>
    <p:extLst>
      <p:ext uri="{BB962C8B-B14F-4D97-AF65-F5344CB8AC3E}">
        <p14:creationId xmlns:p14="http://schemas.microsoft.com/office/powerpoint/2010/main" val="3541226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b2007c2ab2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b2007c2ab2_0_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gb2007c2ab2_0_4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11</a:t>
            </a:fld>
            <a:endParaRPr/>
          </a:p>
        </p:txBody>
      </p:sp>
    </p:spTree>
    <p:extLst>
      <p:ext uri="{BB962C8B-B14F-4D97-AF65-F5344CB8AC3E}">
        <p14:creationId xmlns:p14="http://schemas.microsoft.com/office/powerpoint/2010/main" val="2409912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b2007c2ab2_0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b2007c2ab2_0_5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gb2007c2ab2_0_5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12</a:t>
            </a:fld>
            <a:endParaRPr/>
          </a:p>
        </p:txBody>
      </p:sp>
    </p:spTree>
    <p:extLst>
      <p:ext uri="{BB962C8B-B14F-4D97-AF65-F5344CB8AC3E}">
        <p14:creationId xmlns:p14="http://schemas.microsoft.com/office/powerpoint/2010/main" val="2746032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b2007c2ab2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b2007c2ab2_0_6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gb2007c2ab2_0_6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13</a:t>
            </a:fld>
            <a:endParaRPr/>
          </a:p>
        </p:txBody>
      </p:sp>
    </p:spTree>
    <p:extLst>
      <p:ext uri="{BB962C8B-B14F-4D97-AF65-F5344CB8AC3E}">
        <p14:creationId xmlns:p14="http://schemas.microsoft.com/office/powerpoint/2010/main" val="3229179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b25f1e6fcc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gb25f1e6fcc_0_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gb25f1e6fcc_0_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14</a:t>
            </a:fld>
            <a:endParaRPr/>
          </a:p>
        </p:txBody>
      </p:sp>
    </p:spTree>
    <p:extLst>
      <p:ext uri="{BB962C8B-B14F-4D97-AF65-F5344CB8AC3E}">
        <p14:creationId xmlns:p14="http://schemas.microsoft.com/office/powerpoint/2010/main" val="137276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b1f764729e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gb1f764729e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gb1f764729e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15</a:t>
            </a:fld>
            <a:endParaRPr/>
          </a:p>
        </p:txBody>
      </p:sp>
    </p:spTree>
    <p:extLst>
      <p:ext uri="{BB962C8B-B14F-4D97-AF65-F5344CB8AC3E}">
        <p14:creationId xmlns:p14="http://schemas.microsoft.com/office/powerpoint/2010/main" val="390415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b22f02b2f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b22f02b2f5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0" name="Google Shape;360;gb22f02b2f5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tLang="zh-CN"/>
              <a:t>16</a:t>
            </a:fld>
            <a:endParaRPr/>
          </a:p>
        </p:txBody>
      </p:sp>
    </p:spTree>
    <p:extLst>
      <p:ext uri="{BB962C8B-B14F-4D97-AF65-F5344CB8AC3E}">
        <p14:creationId xmlns:p14="http://schemas.microsoft.com/office/powerpoint/2010/main" val="1039349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b23ff91242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b23ff91242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gb23ff91242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17</a:t>
            </a:fld>
            <a:endParaRPr/>
          </a:p>
        </p:txBody>
      </p:sp>
    </p:spTree>
    <p:extLst>
      <p:ext uri="{BB962C8B-B14F-4D97-AF65-F5344CB8AC3E}">
        <p14:creationId xmlns:p14="http://schemas.microsoft.com/office/powerpoint/2010/main" val="1036044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b22f02b2f5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b22f02b2f5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5" name="Google Shape;405;gb22f02b2f5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18</a:t>
            </a:fld>
            <a:endParaRPr/>
          </a:p>
        </p:txBody>
      </p:sp>
    </p:spTree>
    <p:extLst>
      <p:ext uri="{BB962C8B-B14F-4D97-AF65-F5344CB8AC3E}">
        <p14:creationId xmlns:p14="http://schemas.microsoft.com/office/powerpoint/2010/main" val="33655020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b2007c2ab2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b2007c2ab2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6" name="Google Shape;416;gb2007c2ab2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19</a:t>
            </a:fld>
            <a:endParaRPr/>
          </a:p>
        </p:txBody>
      </p:sp>
    </p:spTree>
    <p:extLst>
      <p:ext uri="{BB962C8B-B14F-4D97-AF65-F5344CB8AC3E}">
        <p14:creationId xmlns:p14="http://schemas.microsoft.com/office/powerpoint/2010/main" val="3823490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2</a:t>
            </a:fld>
            <a:endParaRPr/>
          </a:p>
        </p:txBody>
      </p:sp>
    </p:spTree>
    <p:extLst>
      <p:ext uri="{BB962C8B-B14F-4D97-AF65-F5344CB8AC3E}">
        <p14:creationId xmlns:p14="http://schemas.microsoft.com/office/powerpoint/2010/main" val="2191958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b2007c2ab2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b2007c2ab2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7" name="Google Shape;427;gb2007c2ab2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20</a:t>
            </a:fld>
            <a:endParaRPr/>
          </a:p>
        </p:txBody>
      </p:sp>
    </p:spTree>
    <p:extLst>
      <p:ext uri="{BB962C8B-B14F-4D97-AF65-F5344CB8AC3E}">
        <p14:creationId xmlns:p14="http://schemas.microsoft.com/office/powerpoint/2010/main" val="43750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b23f28787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gb23f28787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TW" altLang="en-US" smtClean="0"/>
              <a:t>剛剛佳萱同學提到說我們的資料進行維度縮減，</a:t>
            </a:r>
            <a:r>
              <a:rPr lang="en-US" altLang="zh-TW" smtClean="0"/>
              <a:t>PCA</a:t>
            </a:r>
            <a:r>
              <a:rPr lang="zh-TW" altLang="en-US" smtClean="0"/>
              <a:t>比</a:t>
            </a:r>
            <a:r>
              <a:rPr lang="en-US" altLang="zh-TW" smtClean="0"/>
              <a:t>SVD</a:t>
            </a:r>
            <a:r>
              <a:rPr lang="zh-TW" altLang="en-US" smtClean="0"/>
              <a:t>表現較佳，故我們接下來使用以</a:t>
            </a:r>
            <a:r>
              <a:rPr lang="en-US" altLang="zh-TW" smtClean="0"/>
              <a:t>PCA</a:t>
            </a:r>
            <a:r>
              <a:rPr lang="zh-TW" altLang="en-US" smtClean="0"/>
              <a:t>法縮減至</a:t>
            </a:r>
            <a:r>
              <a:rPr lang="en-US" altLang="zh-TW" smtClean="0"/>
              <a:t>2</a:t>
            </a:r>
            <a:r>
              <a:rPr lang="zh-TW" altLang="en-US" smtClean="0"/>
              <a:t>維的三種資料 進行群集分析 </a:t>
            </a:r>
            <a:endParaRPr lang="en-US" altLang="zh-TW" smtClean="0"/>
          </a:p>
          <a:p>
            <a:pPr marL="0" lvl="0" indent="0" algn="l" rtl="0">
              <a:spcBef>
                <a:spcPts val="0"/>
              </a:spcBef>
              <a:spcAft>
                <a:spcPts val="0"/>
              </a:spcAft>
              <a:buNone/>
            </a:pPr>
            <a:r>
              <a:rPr lang="zh-TW" altLang="en-US" smtClean="0"/>
              <a:t>群集分析我們採用</a:t>
            </a:r>
            <a:r>
              <a:rPr lang="en-US" altLang="zh-TW" smtClean="0"/>
              <a:t>Kmeans</a:t>
            </a:r>
            <a:r>
              <a:rPr lang="zh-TW" altLang="en-US" smtClean="0"/>
              <a:t>法和階層是分群</a:t>
            </a:r>
            <a:endParaRPr dirty="0"/>
          </a:p>
        </p:txBody>
      </p:sp>
      <p:sp>
        <p:nvSpPr>
          <p:cNvPr id="434" name="Google Shape;434;gb23f28787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b24c9ef50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b24c9ef504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46" name="Google Shape;446;gb24c9ef504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tLang="zh-CN"/>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b24c9ef504_2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b24c9ef504_2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00000"/>
              </a:lnSpc>
              <a:spcBef>
                <a:spcPts val="2300"/>
              </a:spcBef>
              <a:spcAft>
                <a:spcPts val="0"/>
              </a:spcAft>
              <a:buNone/>
            </a:pPr>
            <a:endParaRPr dirty="0"/>
          </a:p>
        </p:txBody>
      </p:sp>
      <p:sp>
        <p:nvSpPr>
          <p:cNvPr id="465" name="Google Shape;465;gb24c9ef504_2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tLang="zh-CN"/>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b24c9ef504_2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b24c9ef504_2_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84" name="Google Shape;484;gb24c9ef504_2_7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b24c9ef504_2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b24c9ef504_2_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4" name="Google Shape;484;gb24c9ef504_2_7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25</a:t>
            </a:fld>
            <a:endParaRPr/>
          </a:p>
        </p:txBody>
      </p:sp>
    </p:spTree>
    <p:extLst>
      <p:ext uri="{BB962C8B-B14F-4D97-AF65-F5344CB8AC3E}">
        <p14:creationId xmlns:p14="http://schemas.microsoft.com/office/powerpoint/2010/main" val="4346565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b24c1a5b1b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b24c1a5b1b_0_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zh-CN" sz="1050" dirty="0">
                <a:solidFill>
                  <a:srgbClr val="333333"/>
                </a:solidFill>
                <a:highlight>
                  <a:srgbClr val="FFFFFF"/>
                </a:highlight>
              </a:rPr>
              <a:t>https://kanchengzxdfgcv.blogspot.com/2017/09/r-clvalid.html</a:t>
            </a:r>
            <a:endParaRPr sz="1050" dirty="0">
              <a:solidFill>
                <a:srgbClr val="333333"/>
              </a:solidFill>
              <a:highlight>
                <a:srgbClr val="FFFFFF"/>
              </a:highlight>
            </a:endParaRPr>
          </a:p>
          <a:p>
            <a:pPr marL="0" lvl="0" indent="0" algn="l" rtl="0">
              <a:spcBef>
                <a:spcPts val="0"/>
              </a:spcBef>
              <a:spcAft>
                <a:spcPts val="0"/>
              </a:spcAft>
              <a:buClr>
                <a:schemeClr val="dk1"/>
              </a:buClr>
              <a:buSzPts val="1100"/>
              <a:buFont typeface="Arial"/>
              <a:buNone/>
            </a:pPr>
            <a:r>
              <a:rPr lang="zh-CN" sz="1050" dirty="0">
                <a:solidFill>
                  <a:srgbClr val="333333"/>
                </a:solidFill>
                <a:highlight>
                  <a:srgbClr val="FFFFFF"/>
                </a:highlight>
              </a:rPr>
              <a:t>1. APN</a:t>
            </a:r>
            <a:endParaRPr sz="1050" dirty="0">
              <a:solidFill>
                <a:srgbClr val="333333"/>
              </a:solidFill>
              <a:highlight>
                <a:srgbClr val="FFFFFF"/>
              </a:highlight>
            </a:endParaRPr>
          </a:p>
          <a:p>
            <a:pPr marL="0" lvl="0" indent="0" algn="l" rtl="0">
              <a:spcBef>
                <a:spcPts val="0"/>
              </a:spcBef>
              <a:spcAft>
                <a:spcPts val="0"/>
              </a:spcAft>
              <a:buNone/>
            </a:pPr>
            <a:r>
              <a:rPr lang="zh-CN" sz="1050" dirty="0">
                <a:solidFill>
                  <a:srgbClr val="333333"/>
                </a:solidFill>
                <a:highlight>
                  <a:srgbClr val="FFFFFF"/>
                </a:highlight>
              </a:rPr>
              <a:t>APN(Average Proportion of Non-overlap)  是通過基於逐一刪除單行的資料與完整的資料進行集群的方式，來測量未放置在同一集群中的平均觀察比例。</a:t>
            </a:r>
            <a:endParaRPr sz="1050" dirty="0">
              <a:solidFill>
                <a:srgbClr val="333333"/>
              </a:solidFill>
              <a:highlight>
                <a:srgbClr val="FFFFFF"/>
              </a:highlight>
            </a:endParaRPr>
          </a:p>
          <a:p>
            <a:pPr marL="0" lvl="0" indent="0" algn="l" rtl="0">
              <a:spcBef>
                <a:spcPts val="0"/>
              </a:spcBef>
              <a:spcAft>
                <a:spcPts val="0"/>
              </a:spcAft>
              <a:buClr>
                <a:schemeClr val="dk1"/>
              </a:buClr>
              <a:buSzPts val="1100"/>
              <a:buFont typeface="Arial"/>
              <a:buNone/>
            </a:pPr>
            <a:r>
              <a:rPr lang="zh-CN" sz="1050" dirty="0">
                <a:solidFill>
                  <a:srgbClr val="333333"/>
                </a:solidFill>
                <a:highlight>
                  <a:srgbClr val="FFFFFF"/>
                </a:highlight>
              </a:rPr>
              <a:t>2. AD</a:t>
            </a:r>
            <a:endParaRPr sz="1050" dirty="0">
              <a:solidFill>
                <a:srgbClr val="333333"/>
              </a:solidFill>
              <a:highlight>
                <a:srgbClr val="FFFFFF"/>
              </a:highlight>
            </a:endParaRPr>
          </a:p>
          <a:p>
            <a:pPr marL="0" lvl="0" indent="0" algn="l" rtl="0">
              <a:spcBef>
                <a:spcPts val="0"/>
              </a:spcBef>
              <a:spcAft>
                <a:spcPts val="0"/>
              </a:spcAft>
              <a:buNone/>
            </a:pPr>
            <a:r>
              <a:rPr lang="zh-CN" sz="1050" dirty="0">
                <a:solidFill>
                  <a:srgbClr val="333333"/>
                </a:solidFill>
                <a:highlight>
                  <a:srgbClr val="FFFFFF"/>
                </a:highlight>
              </a:rPr>
              <a:t>AD(Average Distance) 的計算方式是根據完整資料的集群與逐一刪除單行資料的集群來計算放置在同一群中觀察值的平均距離。其定義為 :</a:t>
            </a:r>
            <a:endParaRPr sz="1050" dirty="0">
              <a:solidFill>
                <a:srgbClr val="333333"/>
              </a:solidFill>
              <a:highlight>
                <a:srgbClr val="FFFFFF"/>
              </a:highlight>
            </a:endParaRPr>
          </a:p>
          <a:p>
            <a:pPr marL="0" lvl="0" indent="0" algn="l" rtl="0">
              <a:spcBef>
                <a:spcPts val="0"/>
              </a:spcBef>
              <a:spcAft>
                <a:spcPts val="0"/>
              </a:spcAft>
              <a:buClr>
                <a:schemeClr val="dk1"/>
              </a:buClr>
              <a:buSzPts val="1100"/>
              <a:buFont typeface="Arial"/>
              <a:buNone/>
            </a:pPr>
            <a:r>
              <a:rPr lang="zh-CN" sz="1050" dirty="0">
                <a:solidFill>
                  <a:srgbClr val="333333"/>
                </a:solidFill>
                <a:highlight>
                  <a:srgbClr val="FFFFFF"/>
                </a:highlight>
              </a:rPr>
              <a:t>3. ADM</a:t>
            </a:r>
            <a:endParaRPr sz="1050" dirty="0">
              <a:solidFill>
                <a:srgbClr val="333333"/>
              </a:solidFill>
              <a:highlight>
                <a:srgbClr val="FFFFFF"/>
              </a:highlight>
            </a:endParaRPr>
          </a:p>
          <a:p>
            <a:pPr marL="0" lvl="0" indent="0" algn="l" rtl="0">
              <a:spcBef>
                <a:spcPts val="0"/>
              </a:spcBef>
              <a:spcAft>
                <a:spcPts val="0"/>
              </a:spcAft>
              <a:buNone/>
            </a:pPr>
            <a:r>
              <a:rPr lang="zh-CN" sz="1050" dirty="0">
                <a:solidFill>
                  <a:srgbClr val="333333"/>
                </a:solidFill>
                <a:highlight>
                  <a:srgbClr val="FFFFFF"/>
                </a:highlight>
              </a:rPr>
              <a:t>ADM(Average Distance between Means) ，此計算方式是利用集群方法計算同一集群中所觀察的集群中心的距離，所使用的基礎為完整的資料和逐一刪除直行的資料，其定義為 :</a:t>
            </a:r>
            <a:endParaRPr sz="1050" dirty="0">
              <a:solidFill>
                <a:srgbClr val="333333"/>
              </a:solidFill>
              <a:highlight>
                <a:srgbClr val="FFFFFF"/>
              </a:highlight>
            </a:endParaRPr>
          </a:p>
          <a:p>
            <a:pPr marL="0" lvl="0" indent="0" algn="l" rtl="0">
              <a:spcBef>
                <a:spcPts val="0"/>
              </a:spcBef>
              <a:spcAft>
                <a:spcPts val="0"/>
              </a:spcAft>
              <a:buClr>
                <a:schemeClr val="dk1"/>
              </a:buClr>
              <a:buSzPts val="1100"/>
              <a:buFont typeface="Arial"/>
              <a:buNone/>
            </a:pPr>
            <a:r>
              <a:rPr lang="zh-CN" sz="1050" dirty="0">
                <a:solidFill>
                  <a:srgbClr val="333333"/>
                </a:solidFill>
                <a:highlight>
                  <a:srgbClr val="FFFFFF"/>
                </a:highlight>
              </a:rPr>
              <a:t>4. FOM</a:t>
            </a:r>
            <a:endParaRPr sz="1050" dirty="0">
              <a:solidFill>
                <a:srgbClr val="333333"/>
              </a:solidFill>
              <a:highlight>
                <a:srgbClr val="FFFFFF"/>
              </a:highlight>
            </a:endParaRPr>
          </a:p>
          <a:p>
            <a:pPr marL="0" lvl="0" indent="0" algn="l" rtl="0">
              <a:spcBef>
                <a:spcPts val="0"/>
              </a:spcBef>
              <a:spcAft>
                <a:spcPts val="0"/>
              </a:spcAft>
              <a:buNone/>
            </a:pPr>
            <a:r>
              <a:rPr lang="zh-CN" sz="1050" dirty="0">
                <a:solidFill>
                  <a:srgbClr val="333333"/>
                </a:solidFill>
                <a:highlight>
                  <a:srgbClr val="FFFFFF"/>
                </a:highlight>
              </a:rPr>
              <a:t>Figure of Merit(FOM) 為計算刪除列的平均群變異數，其集群則基於剩下未刪除的部分作為樣本。當中使用集群平均值來預測平均誤差。 l 為特定的剩餘列， FOM 為 </a:t>
            </a:r>
            <a:endParaRPr sz="1050" dirty="0">
              <a:solidFill>
                <a:srgbClr val="333333"/>
              </a:solidFill>
              <a:highlight>
                <a:srgbClr val="FFFFFF"/>
              </a:highlight>
            </a:endParaRPr>
          </a:p>
          <a:p>
            <a:pPr marL="0" lvl="0" indent="0" algn="l" rtl="0">
              <a:spcBef>
                <a:spcPts val="0"/>
              </a:spcBef>
              <a:spcAft>
                <a:spcPts val="0"/>
              </a:spcAft>
              <a:buNone/>
            </a:pPr>
            <a:endParaRPr sz="1050" i="1" dirty="0">
              <a:solidFill>
                <a:srgbClr val="333333"/>
              </a:solidFill>
              <a:highlight>
                <a:srgbClr val="FFFFFF"/>
              </a:highlight>
            </a:endParaRPr>
          </a:p>
          <a:p>
            <a:pPr marL="0" lvl="0" indent="0" algn="l" rtl="0">
              <a:spcBef>
                <a:spcPts val="0"/>
              </a:spcBef>
              <a:spcAft>
                <a:spcPts val="0"/>
              </a:spcAft>
              <a:buClr>
                <a:schemeClr val="dk1"/>
              </a:buClr>
              <a:buSzPts val="1100"/>
              <a:buFont typeface="Arial"/>
              <a:buNone/>
            </a:pPr>
            <a:r>
              <a:rPr lang="zh-CN" sz="1050" i="1" dirty="0">
                <a:solidFill>
                  <a:srgbClr val="333333"/>
                </a:solidFill>
                <a:highlight>
                  <a:srgbClr val="FFFFFF"/>
                </a:highlight>
              </a:rPr>
              <a:t>validation 其實分為三個 "internal" 、 "stability" 、 "biological"。</a:t>
            </a:r>
            <a:endParaRPr sz="1050" dirty="0">
              <a:solidFill>
                <a:srgbClr val="333333"/>
              </a:solidFill>
              <a:highlight>
                <a:srgbClr val="FFFFFF"/>
              </a:highlight>
            </a:endParaRPr>
          </a:p>
          <a:p>
            <a:pPr marL="0" lvl="0" indent="0" algn="l" rtl="0">
              <a:spcBef>
                <a:spcPts val="0"/>
              </a:spcBef>
              <a:spcAft>
                <a:spcPts val="0"/>
              </a:spcAft>
              <a:buClr>
                <a:schemeClr val="dk1"/>
              </a:buClr>
              <a:buSzPts val="1100"/>
              <a:buFont typeface="Arial"/>
              <a:buNone/>
            </a:pPr>
            <a:r>
              <a:rPr lang="zh-CN" sz="1050" dirty="0">
                <a:solidFill>
                  <a:srgbClr val="333333"/>
                </a:solidFill>
                <a:highlight>
                  <a:srgbClr val="FFFFFF"/>
                </a:highlight>
              </a:rPr>
              <a:t>1. Internal Validation 包含 connectivity 、 Silhouette Width 、 Dunn Index。</a:t>
            </a:r>
            <a:r>
              <a:rPr lang="zh-CN" sz="900" dirty="0">
                <a:solidFill>
                  <a:srgbClr val="24292E"/>
                </a:solidFill>
                <a:highlight>
                  <a:srgbClr val="FFFFFF"/>
                </a:highlight>
                <a:latin typeface="Courier New"/>
                <a:ea typeface="Courier New"/>
                <a:cs typeface="Courier New"/>
                <a:sym typeface="Courier New"/>
              </a:rPr>
              <a:t>唐恩指數愈高, 分群的效果愈好</a:t>
            </a:r>
            <a:endParaRPr sz="1100" dirty="0"/>
          </a:p>
          <a:p>
            <a:pPr marL="0" lvl="0" indent="0" algn="l" rtl="0">
              <a:spcBef>
                <a:spcPts val="0"/>
              </a:spcBef>
              <a:spcAft>
                <a:spcPts val="0"/>
              </a:spcAft>
              <a:buClr>
                <a:schemeClr val="dk1"/>
              </a:buClr>
              <a:buSzPts val="1100"/>
              <a:buFont typeface="Arial"/>
              <a:buNone/>
            </a:pPr>
            <a:r>
              <a:rPr lang="zh-CN" sz="1050" dirty="0">
                <a:solidFill>
                  <a:srgbClr val="333333"/>
                </a:solidFill>
                <a:highlight>
                  <a:srgbClr val="FFFFFF"/>
                </a:highlight>
              </a:rPr>
              <a:t>2. Stability Validation 包括 APN 、 AD 、 ADM 和 FOM。</a:t>
            </a:r>
            <a:endParaRPr sz="1050" dirty="0">
              <a:solidFill>
                <a:srgbClr val="333333"/>
              </a:solidFill>
              <a:highlight>
                <a:srgbClr val="FFFFFF"/>
              </a:highlight>
            </a:endParaRPr>
          </a:p>
          <a:p>
            <a:pPr marL="0" lvl="0" indent="0" algn="l" rtl="0">
              <a:spcBef>
                <a:spcPts val="0"/>
              </a:spcBef>
              <a:spcAft>
                <a:spcPts val="0"/>
              </a:spcAft>
              <a:buClr>
                <a:schemeClr val="dk1"/>
              </a:buClr>
              <a:buSzPts val="1100"/>
              <a:buFont typeface="Arial"/>
              <a:buNone/>
            </a:pPr>
            <a:r>
              <a:rPr lang="zh-CN" sz="1050" dirty="0">
                <a:solidFill>
                  <a:srgbClr val="333333"/>
                </a:solidFill>
                <a:highlight>
                  <a:srgbClr val="FFFFFF"/>
                </a:highlight>
              </a:rPr>
              <a:t>第四個名為 valiation 參數為所要選擇的衡量方式。</a:t>
            </a:r>
            <a:endParaRPr sz="1050" dirty="0">
              <a:solidFill>
                <a:srgbClr val="333333"/>
              </a:solidFill>
              <a:highlight>
                <a:srgbClr val="FFFFFF"/>
              </a:highlight>
            </a:endParaRPr>
          </a:p>
          <a:p>
            <a:pPr marL="0" lvl="0" indent="0" algn="l" rtl="0">
              <a:spcBef>
                <a:spcPts val="0"/>
              </a:spcBef>
              <a:spcAft>
                <a:spcPts val="0"/>
              </a:spcAft>
              <a:buNone/>
            </a:pPr>
            <a:r>
              <a:rPr lang="zh-CN" sz="1050" dirty="0">
                <a:solidFill>
                  <a:srgbClr val="333333"/>
                </a:solidFill>
                <a:highlight>
                  <a:srgbClr val="FFFFFF"/>
                </a:highlight>
              </a:rPr>
              <a:t>繪圖</a:t>
            </a:r>
            <a:endParaRPr sz="1050" dirty="0">
              <a:solidFill>
                <a:srgbClr val="333333"/>
              </a:solidFill>
              <a:highlight>
                <a:srgbClr val="FFFFFF"/>
              </a:highlight>
            </a:endParaRPr>
          </a:p>
          <a:p>
            <a:pPr marL="0" lvl="0" indent="0" algn="l" rtl="0">
              <a:spcBef>
                <a:spcPts val="0"/>
              </a:spcBef>
              <a:spcAft>
                <a:spcPts val="0"/>
              </a:spcAft>
              <a:buNone/>
            </a:pPr>
            <a:endParaRPr sz="1050" dirty="0">
              <a:solidFill>
                <a:srgbClr val="333333"/>
              </a:solidFill>
              <a:highlight>
                <a:srgbClr val="FFFFFF"/>
              </a:highlight>
            </a:endParaRPr>
          </a:p>
          <a:p>
            <a:pPr marL="0" marR="139700" lvl="0" indent="0" algn="l" rtl="0">
              <a:lnSpc>
                <a:spcPct val="115000"/>
              </a:lnSpc>
              <a:spcBef>
                <a:spcPts val="0"/>
              </a:spcBef>
              <a:spcAft>
                <a:spcPts val="0"/>
              </a:spcAft>
              <a:buClr>
                <a:schemeClr val="dk1"/>
              </a:buClr>
              <a:buSzPts val="1100"/>
              <a:buFont typeface="Arial"/>
              <a:buNone/>
            </a:pPr>
            <a:r>
              <a:rPr lang="zh-CN" sz="1150" b="1" dirty="0">
                <a:solidFill>
                  <a:srgbClr val="3A3A3A"/>
                </a:solidFill>
              </a:rPr>
              <a:t>內部措施：</a:t>
            </a:r>
            <a:endParaRPr sz="1150" b="1" dirty="0">
              <a:solidFill>
                <a:srgbClr val="3A3A3A"/>
              </a:solidFill>
            </a:endParaRPr>
          </a:p>
          <a:p>
            <a:pPr marL="952500" lvl="0" indent="0" algn="l" rtl="0">
              <a:lnSpc>
                <a:spcPct val="115000"/>
              </a:lnSpc>
              <a:spcBef>
                <a:spcPts val="1100"/>
              </a:spcBef>
              <a:spcAft>
                <a:spcPts val="0"/>
              </a:spcAft>
              <a:buClr>
                <a:schemeClr val="dk1"/>
              </a:buClr>
              <a:buSzPts val="1100"/>
              <a:buFont typeface="Arial"/>
              <a:buNone/>
            </a:pPr>
            <a:r>
              <a:rPr lang="zh-CN" sz="1150" dirty="0">
                <a:solidFill>
                  <a:srgbClr val="3A3A3A"/>
                </a:solidFill>
              </a:rPr>
              <a:t>內部度量包括連接性，“輪廓寬度”和“鄧恩索引”。連通性表示集群的連通程度，由k最近鄰居確定。該 </a:t>
            </a:r>
            <a:r>
              <a:rPr lang="zh-CN" sz="1150" dirty="0">
                <a:solidFill>
                  <a:srgbClr val="3A3A3A"/>
                </a:solidFill>
                <a:highlight>
                  <a:srgbClr val="EAEEF3"/>
                </a:highlight>
              </a:rPr>
              <a:t>neighbSize</a:t>
            </a:r>
            <a:r>
              <a:rPr lang="zh-CN" sz="1150" dirty="0">
                <a:solidFill>
                  <a:srgbClr val="3A3A3A"/>
                </a:solidFill>
              </a:rPr>
              <a:t>參數指定要使用的鄰居數。連接性的值介於0到無窮大之間，應將其最小化。Silhouette Width和Dunn Index都結合了群集的緊湊性和分離性的度量。輪廓寬度是每個觀察值的輪廓值的平均值。Silhouette值測量特定聚類分配的置信度，並且位於區間[-1,1]中，聚類觀察值接近1，聚類觀察值接近-1。查看</a:t>
            </a:r>
            <a:r>
              <a:rPr lang="zh-CN" sz="1150" dirty="0">
                <a:solidFill>
                  <a:srgbClr val="33AACC"/>
                </a:solidFill>
                <a:highlight>
                  <a:srgbClr val="EAEEF3"/>
                </a:highlight>
                <a:uFill>
                  <a:noFill/>
                </a:u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silhouette</a:t>
            </a:r>
            <a:r>
              <a:rPr lang="zh-CN" sz="1150" dirty="0">
                <a:solidFill>
                  <a:srgbClr val="3A3A3A"/>
                </a:solidFill>
              </a:rPr>
              <a:t>包裝中的功能群集以獲取更多詳細信息。Dunn指數是不在同一聚類中的觀測值之間的最小距離與最大聚類內部距離之間的比率。它的值介於0到無窮大之間，應該最大化。</a:t>
            </a:r>
            <a:endParaRPr sz="1150" dirty="0">
              <a:solidFill>
                <a:srgbClr val="3A3A3A"/>
              </a:solidFill>
            </a:endParaRPr>
          </a:p>
          <a:p>
            <a:pPr marL="0" marR="139700" lvl="0" indent="0" algn="l" rtl="0">
              <a:lnSpc>
                <a:spcPct val="115000"/>
              </a:lnSpc>
              <a:spcBef>
                <a:spcPts val="1100"/>
              </a:spcBef>
              <a:spcAft>
                <a:spcPts val="0"/>
              </a:spcAft>
              <a:buClr>
                <a:schemeClr val="dk1"/>
              </a:buClr>
              <a:buSzPts val="1100"/>
              <a:buFont typeface="Arial"/>
              <a:buNone/>
            </a:pPr>
            <a:r>
              <a:rPr lang="zh-CN" sz="1150" b="1" dirty="0">
                <a:solidFill>
                  <a:srgbClr val="3A3A3A"/>
                </a:solidFill>
              </a:rPr>
              <a:t>穩定性措施：</a:t>
            </a:r>
            <a:endParaRPr sz="1150" b="1" dirty="0">
              <a:solidFill>
                <a:srgbClr val="3A3A3A"/>
              </a:solidFill>
            </a:endParaRPr>
          </a:p>
          <a:p>
            <a:pPr marL="952500" lvl="0" indent="0" algn="l" rtl="0">
              <a:lnSpc>
                <a:spcPct val="115000"/>
              </a:lnSpc>
              <a:spcBef>
                <a:spcPts val="1100"/>
              </a:spcBef>
              <a:spcAft>
                <a:spcPts val="0"/>
              </a:spcAft>
              <a:buClr>
                <a:schemeClr val="dk1"/>
              </a:buClr>
              <a:buSzPts val="1100"/>
              <a:buFont typeface="Arial"/>
              <a:buNone/>
            </a:pPr>
            <a:r>
              <a:rPr lang="zh-CN" sz="1150" dirty="0">
                <a:solidFill>
                  <a:srgbClr val="3A3A3A"/>
                </a:solidFill>
              </a:rPr>
              <a:t>穩定性度量是內部度量的一種特殊形式，它通過將聚類結果與一次刪除一列所獲得的聚類進行比較來評估聚類結果的穩定性。這些度量包括非重疊的平均比例（APN），平均距離（AD），均值之間的平均距離（ADM）和品質因數（FOM）。APN，AD和ADM都基於原始聚類的交叉分類表，而聚類基於刪除一列。APN衡量的是兩種情況下不在同一群集中的觀測值的平均比例，而AD衡量的是兩種情況下位於同一群集中的觀測值之間的平均距離，而ADM則測量的是兩種情況下位於同一群集中的觀測值在群集中心之間的平均距離。FOM衡量已刪除列的平均集群內方差，其中，聚類基於剩餘（未刪除）的列。在所有情況下，均對所有已刪除列進行平均，並且應最小化所有度量。</a:t>
            </a:r>
            <a:endParaRPr sz="1150" dirty="0">
              <a:solidFill>
                <a:srgbClr val="3A3A3A"/>
              </a:solidFill>
            </a:endParaRPr>
          </a:p>
          <a:p>
            <a:pPr marL="0" lvl="0" indent="0" algn="l" rtl="0">
              <a:spcBef>
                <a:spcPts val="1100"/>
              </a:spcBef>
              <a:spcAft>
                <a:spcPts val="0"/>
              </a:spcAft>
              <a:buNone/>
            </a:pPr>
            <a:endParaRPr sz="1050" dirty="0">
              <a:solidFill>
                <a:srgbClr val="333333"/>
              </a:solidFill>
              <a:highlight>
                <a:srgbClr val="FFFFFF"/>
              </a:highlight>
            </a:endParaRPr>
          </a:p>
        </p:txBody>
      </p:sp>
      <p:sp>
        <p:nvSpPr>
          <p:cNvPr id="490" name="Google Shape;490;gb24c1a5b1b_0_5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26</a:t>
            </a:fld>
            <a:endParaRPr/>
          </a:p>
        </p:txBody>
      </p:sp>
    </p:spTree>
    <p:extLst>
      <p:ext uri="{BB962C8B-B14F-4D97-AF65-F5344CB8AC3E}">
        <p14:creationId xmlns:p14="http://schemas.microsoft.com/office/powerpoint/2010/main" val="20210251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b24c1a5b1b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b24c1a5b1b_0_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1100"/>
              </a:spcBef>
              <a:spcAft>
                <a:spcPts val="0"/>
              </a:spcAft>
              <a:buNone/>
            </a:pPr>
            <a:endParaRPr sz="1050" dirty="0">
              <a:solidFill>
                <a:srgbClr val="333333"/>
              </a:solidFill>
              <a:highlight>
                <a:srgbClr val="FFFFFF"/>
              </a:highlight>
            </a:endParaRPr>
          </a:p>
        </p:txBody>
      </p:sp>
      <p:sp>
        <p:nvSpPr>
          <p:cNvPr id="490" name="Google Shape;490;gb24c1a5b1b_0_5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b24c9ef504_2_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b24c9ef504_2_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01" name="Google Shape;501;gb24c9ef504_2_7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b24c9ef504_2_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b24c9ef504_2_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01" name="Google Shape;501;gb24c9ef504_2_7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29</a:t>
            </a:fld>
            <a:endParaRPr/>
          </a:p>
        </p:txBody>
      </p:sp>
    </p:spTree>
    <p:extLst>
      <p:ext uri="{BB962C8B-B14F-4D97-AF65-F5344CB8AC3E}">
        <p14:creationId xmlns:p14="http://schemas.microsoft.com/office/powerpoint/2010/main" val="2600032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3</a:t>
            </a:fld>
            <a:endParaRPr/>
          </a:p>
        </p:txBody>
      </p:sp>
    </p:spTree>
    <p:extLst>
      <p:ext uri="{BB962C8B-B14F-4D97-AF65-F5344CB8AC3E}">
        <p14:creationId xmlns:p14="http://schemas.microsoft.com/office/powerpoint/2010/main" val="17989353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b23f28787f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1" name="Google Shape;511;gb23f28787f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2" name="Google Shape;512;gb23f28787f_0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altLang="zh-CN" sz="1200" b="0" i="0" u="none" strike="noStrike" cap="none" smtClean="0">
                <a:solidFill>
                  <a:schemeClr val="dk1"/>
                </a:solidFill>
                <a:latin typeface="Arial"/>
                <a:ea typeface="Arial"/>
                <a:cs typeface="Arial"/>
                <a:sym typeface="Arial"/>
              </a:rPr>
              <a:t>31</a:t>
            </a:fld>
            <a:endParaRPr lang="zh-CN" alt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737503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b2007c2ab2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b2007c2ab2_0_6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24" name="Google Shape;524;gb2007c2ab2_0_6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b2007c2ab2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b2007c2ab2_0_6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4" name="Google Shape;524;gb2007c2ab2_0_6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33</a:t>
            </a:fld>
            <a:endParaRPr/>
          </a:p>
        </p:txBody>
      </p:sp>
    </p:spTree>
    <p:extLst>
      <p:ext uri="{BB962C8B-B14F-4D97-AF65-F5344CB8AC3E}">
        <p14:creationId xmlns:p14="http://schemas.microsoft.com/office/powerpoint/2010/main" val="7068220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b2007c2ab2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b2007c2ab2_0_6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4" name="Google Shape;524;gb2007c2ab2_0_6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34</a:t>
            </a:fld>
            <a:endParaRPr/>
          </a:p>
        </p:txBody>
      </p:sp>
    </p:spTree>
    <p:extLst>
      <p:ext uri="{BB962C8B-B14F-4D97-AF65-F5344CB8AC3E}">
        <p14:creationId xmlns:p14="http://schemas.microsoft.com/office/powerpoint/2010/main" val="11516458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b22f02b2f5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b22f02b2f5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6" name="Google Shape;536;gb22f02b2f5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3" name="Google Shape;87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4" name="Google Shape;874;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b23f28787f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1" name="Google Shape;511;gb23f28787f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2" name="Google Shape;512;gb23f28787f_0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37</a:t>
            </a:fld>
            <a:endParaRPr/>
          </a:p>
        </p:txBody>
      </p:sp>
    </p:spTree>
    <p:extLst>
      <p:ext uri="{BB962C8B-B14F-4D97-AF65-F5344CB8AC3E}">
        <p14:creationId xmlns:p14="http://schemas.microsoft.com/office/powerpoint/2010/main" val="31800890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b22f02b2f5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b22f02b2f5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6" name="Google Shape;536;gb22f02b2f5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38</a:t>
            </a:fld>
            <a:endParaRPr/>
          </a:p>
        </p:txBody>
      </p:sp>
    </p:spTree>
    <p:extLst>
      <p:ext uri="{BB962C8B-B14F-4D97-AF65-F5344CB8AC3E}">
        <p14:creationId xmlns:p14="http://schemas.microsoft.com/office/powerpoint/2010/main" val="166231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zh-CN" sz="1000"/>
              <a:t>公司破產</a:t>
            </a:r>
            <a:endParaRPr sz="1000"/>
          </a:p>
          <a:p>
            <a:pPr marL="0" lvl="0" indent="0" algn="l" rtl="0">
              <a:spcBef>
                <a:spcPts val="0"/>
              </a:spcBef>
              <a:spcAft>
                <a:spcPts val="0"/>
              </a:spcAft>
              <a:buClr>
                <a:schemeClr val="dk1"/>
              </a:buClr>
              <a:buSzPts val="1100"/>
              <a:buFont typeface="Arial"/>
              <a:buNone/>
            </a:pPr>
            <a:r>
              <a:rPr lang="zh-CN" sz="1000"/>
              <a:t>財務危機預測對於金融機構來說始終很重要，以便它們評估企業和個人的財務狀況。破產預測和信用評分是財務困境預測中的兩個重要問題，在這些問題中，各種統計和機器學習技術已用於開發財務預測模型。由於尚未普遍同意財務比率作為模型開發的輸入特徵，因此許多研究都將特徵選擇作為構建模型之前數據挖掘的預處理步驟。但是，大多數工作只專注於在破產預測或信用評分問題域上應用特定的特徵選擇方法。在這項工作中，進行了一項全面的研究，以檢查執行基於過濾器和包裝器的特徵選擇方法對財務困境預測的影響。此外，還研究了特徵選擇對使用各種分類技術獲得的預測模型的影響。在實驗中，使用了兩個破產和兩個信用數據集。此外，還研究了結合三個過濾器和兩個包裝器的特徵選擇方法以及六個不同的預測模型。我們的實驗結果表明，在四個數據集上，特徵選擇方法和分類技術沒有最佳組合。此外，取決於所選技術，執行特徵選擇並不總是可以提高預測性能。但是，平均而言，執行遺傳算法和邏輯回歸進行特徵選擇可以分別提供對信用和破產數據集的預測改進。</a:t>
            </a:r>
            <a:endParaRPr sz="1000"/>
          </a:p>
          <a:p>
            <a:pPr marL="0" lvl="0" indent="0" algn="l" rtl="0">
              <a:spcBef>
                <a:spcPts val="0"/>
              </a:spcBef>
              <a:spcAft>
                <a:spcPts val="0"/>
              </a:spcAft>
              <a:buNone/>
            </a:pPr>
            <a:endParaRPr/>
          </a:p>
        </p:txBody>
      </p:sp>
      <p:sp>
        <p:nvSpPr>
          <p:cNvPr id="217" name="Google Shape;21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4</a:t>
            </a:fld>
            <a:endParaRPr/>
          </a:p>
        </p:txBody>
      </p:sp>
    </p:spTree>
    <p:extLst>
      <p:ext uri="{BB962C8B-B14F-4D97-AF65-F5344CB8AC3E}">
        <p14:creationId xmlns:p14="http://schemas.microsoft.com/office/powerpoint/2010/main" val="3655018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5</a:t>
            </a:fld>
            <a:endParaRPr/>
          </a:p>
        </p:txBody>
      </p:sp>
    </p:spTree>
    <p:extLst>
      <p:ext uri="{BB962C8B-B14F-4D97-AF65-F5344CB8AC3E}">
        <p14:creationId xmlns:p14="http://schemas.microsoft.com/office/powerpoint/2010/main" val="748616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b181aacf05_1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b181aacf05_1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gb181aacf05_1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6</a:t>
            </a:fld>
            <a:endParaRPr/>
          </a:p>
        </p:txBody>
      </p:sp>
    </p:spTree>
    <p:extLst>
      <p:ext uri="{BB962C8B-B14F-4D97-AF65-F5344CB8AC3E}">
        <p14:creationId xmlns:p14="http://schemas.microsoft.com/office/powerpoint/2010/main" val="3240437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b24c1a5b1b_0_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b24c1a5b1b_0_9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gb24c1a5b1b_0_9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7</a:t>
            </a:fld>
            <a:endParaRPr/>
          </a:p>
        </p:txBody>
      </p:sp>
    </p:spTree>
    <p:extLst>
      <p:ext uri="{BB962C8B-B14F-4D97-AF65-F5344CB8AC3E}">
        <p14:creationId xmlns:p14="http://schemas.microsoft.com/office/powerpoint/2010/main" val="3015379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b181aacf05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gb181aacf05_0_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gb181aacf05_0_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8</a:t>
            </a:fld>
            <a:endParaRPr/>
          </a:p>
        </p:txBody>
      </p:sp>
    </p:spTree>
    <p:extLst>
      <p:ext uri="{BB962C8B-B14F-4D97-AF65-F5344CB8AC3E}">
        <p14:creationId xmlns:p14="http://schemas.microsoft.com/office/powerpoint/2010/main" val="534694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b20d6fba9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gb20d6fba9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gb20d6fba9c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9</a:t>
            </a:fld>
            <a:endParaRPr/>
          </a:p>
        </p:txBody>
      </p:sp>
    </p:spTree>
    <p:extLst>
      <p:ext uri="{BB962C8B-B14F-4D97-AF65-F5344CB8AC3E}">
        <p14:creationId xmlns:p14="http://schemas.microsoft.com/office/powerpoint/2010/main" val="1614564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和内容"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竖排标题与文本"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extLst>
      <p:ext uri="{BB962C8B-B14F-4D97-AF65-F5344CB8AC3E}">
        <p14:creationId xmlns:p14="http://schemas.microsoft.com/office/powerpoint/2010/main" val="2985588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节标题"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C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5"/>
          <p:cNvSpPr/>
          <p:nvPr/>
        </p:nvSpPr>
        <p:spPr>
          <a:xfrm>
            <a:off x="9984658" y="4866967"/>
            <a:ext cx="1961536" cy="1696064"/>
          </a:xfrm>
          <a:prstGeom prst="rect">
            <a:avLst/>
          </a:prstGeom>
          <a:solidFill>
            <a:srgbClr val="1C48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5" name="Google Shape;165;p25"/>
          <p:cNvSpPr/>
          <p:nvPr/>
        </p:nvSpPr>
        <p:spPr>
          <a:xfrm>
            <a:off x="245805" y="294968"/>
            <a:ext cx="1961536" cy="1696064"/>
          </a:xfrm>
          <a:prstGeom prst="rect">
            <a:avLst/>
          </a:prstGeom>
          <a:solidFill>
            <a:srgbClr val="1C48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6" name="Google Shape;166;p25"/>
          <p:cNvSpPr/>
          <p:nvPr/>
        </p:nvSpPr>
        <p:spPr>
          <a:xfrm>
            <a:off x="245805" y="4866967"/>
            <a:ext cx="1961536" cy="1696064"/>
          </a:xfrm>
          <a:prstGeom prst="rect">
            <a:avLst/>
          </a:prstGeom>
          <a:solidFill>
            <a:srgbClr val="1C48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7" name="Google Shape;167;p25"/>
          <p:cNvSpPr/>
          <p:nvPr/>
        </p:nvSpPr>
        <p:spPr>
          <a:xfrm>
            <a:off x="9984658" y="294968"/>
            <a:ext cx="1961536" cy="1696064"/>
          </a:xfrm>
          <a:prstGeom prst="rect">
            <a:avLst/>
          </a:prstGeom>
          <a:solidFill>
            <a:srgbClr val="1C48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8" name="Google Shape;168;p25"/>
          <p:cNvSpPr/>
          <p:nvPr/>
        </p:nvSpPr>
        <p:spPr>
          <a:xfrm>
            <a:off x="403122" y="405580"/>
            <a:ext cx="11385755" cy="5958349"/>
          </a:xfrm>
          <a:prstGeom prst="roundRect">
            <a:avLst>
              <a:gd name="adj" fmla="val 156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9" name="Google Shape;169;p25"/>
          <p:cNvSpPr txBox="1"/>
          <p:nvPr/>
        </p:nvSpPr>
        <p:spPr>
          <a:xfrm>
            <a:off x="2718925" y="2080650"/>
            <a:ext cx="72060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CN" sz="4800">
                <a:solidFill>
                  <a:srgbClr val="1C4885"/>
                </a:solidFill>
              </a:rPr>
              <a:t>臺灣公司之破產預測</a:t>
            </a:r>
            <a:endParaRPr sz="4800">
              <a:solidFill>
                <a:srgbClr val="1C4885"/>
              </a:solidFill>
            </a:endParaRPr>
          </a:p>
        </p:txBody>
      </p:sp>
      <p:sp>
        <p:nvSpPr>
          <p:cNvPr id="170" name="Google Shape;170;p25"/>
          <p:cNvSpPr txBox="1"/>
          <p:nvPr/>
        </p:nvSpPr>
        <p:spPr>
          <a:xfrm>
            <a:off x="3887738" y="4595686"/>
            <a:ext cx="44166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CN" sz="1800">
                <a:solidFill>
                  <a:srgbClr val="262626"/>
                </a:solidFill>
                <a:latin typeface="Microsoft Yahei"/>
                <a:ea typeface="Microsoft Yahei"/>
                <a:cs typeface="Microsoft Yahei"/>
                <a:sym typeface="Microsoft Yahei"/>
              </a:rPr>
              <a:t>報告者</a:t>
            </a:r>
            <a:r>
              <a:rPr lang="zh-CN" sz="1800" b="0" i="0" u="none" strike="noStrike" cap="none">
                <a:solidFill>
                  <a:srgbClr val="262626"/>
                </a:solidFill>
                <a:latin typeface="Microsoft Yahei"/>
                <a:ea typeface="Microsoft Yahei"/>
                <a:cs typeface="Microsoft Yahei"/>
                <a:sym typeface="Microsoft Yahei"/>
              </a:rPr>
              <a:t>：</a:t>
            </a:r>
            <a:endParaRPr sz="1800">
              <a:solidFill>
                <a:srgbClr val="262626"/>
              </a:solidFill>
              <a:latin typeface="Microsoft Yahei"/>
              <a:ea typeface="Microsoft Yahei"/>
              <a:cs typeface="Microsoft Yahei"/>
              <a:sym typeface="Microsoft Yahei"/>
            </a:endParaRPr>
          </a:p>
          <a:p>
            <a:pPr marL="0" marR="0" lvl="0" indent="0" algn="ctr" rtl="0">
              <a:spcBef>
                <a:spcPts val="0"/>
              </a:spcBef>
              <a:spcAft>
                <a:spcPts val="0"/>
              </a:spcAft>
              <a:buNone/>
            </a:pPr>
            <a:r>
              <a:rPr lang="zh-CN" sz="1800">
                <a:solidFill>
                  <a:srgbClr val="262626"/>
                </a:solidFill>
                <a:latin typeface="Microsoft Yahei"/>
                <a:ea typeface="Microsoft Yahei"/>
                <a:cs typeface="Microsoft Yahei"/>
                <a:sym typeface="Microsoft Yahei"/>
              </a:rPr>
              <a:t>金融碩二  710834112陳韻媛</a:t>
            </a:r>
            <a:endParaRPr sz="1800">
              <a:solidFill>
                <a:srgbClr val="262626"/>
              </a:solidFill>
              <a:latin typeface="Microsoft Yahei"/>
              <a:ea typeface="Microsoft Yahei"/>
              <a:cs typeface="Microsoft Yahei"/>
              <a:sym typeface="Microsoft Yahei"/>
            </a:endParaRPr>
          </a:p>
          <a:p>
            <a:pPr marL="0" marR="0" lvl="0" indent="0" algn="ctr" rtl="0">
              <a:spcBef>
                <a:spcPts val="0"/>
              </a:spcBef>
              <a:spcAft>
                <a:spcPts val="0"/>
              </a:spcAft>
              <a:buNone/>
            </a:pPr>
            <a:r>
              <a:rPr lang="zh-CN" sz="1800">
                <a:solidFill>
                  <a:srgbClr val="262626"/>
                </a:solidFill>
                <a:latin typeface="Microsoft Yahei"/>
                <a:ea typeface="Microsoft Yahei"/>
                <a:cs typeface="Microsoft Yahei"/>
                <a:sym typeface="Microsoft Yahei"/>
              </a:rPr>
              <a:t>金融碩二  710834102游佳軒</a:t>
            </a:r>
            <a:r>
              <a:rPr lang="zh-CN" sz="1800" b="0" i="0" u="none" strike="noStrike" cap="none">
                <a:solidFill>
                  <a:srgbClr val="262626"/>
                </a:solidFill>
                <a:latin typeface="Microsoft Yahei"/>
                <a:ea typeface="Microsoft Yahei"/>
                <a:cs typeface="Microsoft Yahei"/>
                <a:sym typeface="Microsoft Yahei"/>
              </a:rPr>
              <a:t>   </a:t>
            </a:r>
            <a:endParaRPr sz="1800" b="0" i="0" u="none" strike="noStrike" cap="none">
              <a:solidFill>
                <a:srgbClr val="262626"/>
              </a:solidFill>
              <a:latin typeface="Microsoft Yahei"/>
              <a:ea typeface="Microsoft Yahei"/>
              <a:cs typeface="Microsoft Yahei"/>
              <a:sym typeface="Microsoft Yahei"/>
            </a:endParaRPr>
          </a:p>
          <a:p>
            <a:pPr marL="0" marR="0" lvl="0" indent="0" algn="ctr" rtl="0">
              <a:spcBef>
                <a:spcPts val="0"/>
              </a:spcBef>
              <a:spcAft>
                <a:spcPts val="0"/>
              </a:spcAft>
              <a:buNone/>
            </a:pPr>
            <a:r>
              <a:rPr lang="zh-CN" sz="1800">
                <a:solidFill>
                  <a:srgbClr val="262626"/>
                </a:solidFill>
                <a:latin typeface="Microsoft Yahei"/>
                <a:ea typeface="Microsoft Yahei"/>
                <a:cs typeface="Microsoft Yahei"/>
                <a:sym typeface="Microsoft Yahei"/>
              </a:rPr>
              <a:t>報告日</a:t>
            </a:r>
            <a:r>
              <a:rPr lang="zh-CN" sz="1800" b="0" i="0" u="none" strike="noStrike" cap="none">
                <a:solidFill>
                  <a:srgbClr val="262626"/>
                </a:solidFill>
                <a:latin typeface="Microsoft Yahei"/>
                <a:ea typeface="Microsoft Yahei"/>
                <a:cs typeface="Microsoft Yahei"/>
                <a:sym typeface="Microsoft Yahei"/>
              </a:rPr>
              <a:t>：</a:t>
            </a:r>
            <a:r>
              <a:rPr lang="zh-CN" sz="1800">
                <a:solidFill>
                  <a:srgbClr val="262626"/>
                </a:solidFill>
                <a:latin typeface="Microsoft Yahei"/>
                <a:ea typeface="Microsoft Yahei"/>
                <a:cs typeface="Microsoft Yahei"/>
                <a:sym typeface="Microsoft Yahei"/>
              </a:rPr>
              <a:t>2020</a:t>
            </a:r>
            <a:r>
              <a:rPr lang="zh-CN" sz="1800" b="0" i="0" u="none" strike="noStrike" cap="none">
                <a:solidFill>
                  <a:srgbClr val="262626"/>
                </a:solidFill>
                <a:latin typeface="Microsoft Yahei"/>
                <a:ea typeface="Microsoft Yahei"/>
                <a:cs typeface="Microsoft Yahei"/>
                <a:sym typeface="Microsoft Yahei"/>
              </a:rPr>
              <a:t>年</a:t>
            </a:r>
            <a:r>
              <a:rPr lang="zh-CN" sz="1800">
                <a:solidFill>
                  <a:srgbClr val="262626"/>
                </a:solidFill>
                <a:latin typeface="Microsoft Yahei"/>
                <a:ea typeface="Microsoft Yahei"/>
                <a:cs typeface="Microsoft Yahei"/>
                <a:sym typeface="Microsoft Yahei"/>
              </a:rPr>
              <a:t>12</a:t>
            </a:r>
            <a:r>
              <a:rPr lang="zh-CN" sz="1800" b="0" i="0" u="none" strike="noStrike" cap="none">
                <a:solidFill>
                  <a:srgbClr val="262626"/>
                </a:solidFill>
                <a:latin typeface="Microsoft Yahei"/>
                <a:ea typeface="Microsoft Yahei"/>
                <a:cs typeface="Microsoft Yahei"/>
                <a:sym typeface="Microsoft Yahei"/>
              </a:rPr>
              <a:t>月</a:t>
            </a:r>
            <a:endParaRPr/>
          </a:p>
        </p:txBody>
      </p:sp>
      <p:cxnSp>
        <p:nvCxnSpPr>
          <p:cNvPr id="171" name="Google Shape;171;p25"/>
          <p:cNvCxnSpPr/>
          <p:nvPr/>
        </p:nvCxnSpPr>
        <p:spPr>
          <a:xfrm>
            <a:off x="5401597" y="3738717"/>
            <a:ext cx="1388806" cy="0"/>
          </a:xfrm>
          <a:prstGeom prst="straightConnector1">
            <a:avLst/>
          </a:prstGeom>
          <a:noFill/>
          <a:ln w="25400" cap="flat" cmpd="sng">
            <a:solidFill>
              <a:srgbClr val="7F7F7F"/>
            </a:solidFill>
            <a:prstDash val="solid"/>
            <a:miter lim="800000"/>
            <a:headEnd type="none" w="sm" len="sm"/>
            <a:tailEnd type="none" w="sm" len="sm"/>
          </a:ln>
        </p:spPr>
      </p:cxnSp>
      <p:sp>
        <p:nvSpPr>
          <p:cNvPr id="172" name="Google Shape;172;p25"/>
          <p:cNvSpPr txBox="1"/>
          <p:nvPr/>
        </p:nvSpPr>
        <p:spPr>
          <a:xfrm>
            <a:off x="2718928" y="2827444"/>
            <a:ext cx="675414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CN" sz="1800">
                <a:solidFill>
                  <a:srgbClr val="1C4885"/>
                </a:solidFill>
                <a:latin typeface="Microsoft Yahei"/>
                <a:ea typeface="Microsoft Yahei"/>
                <a:cs typeface="Microsoft Yahei"/>
                <a:sym typeface="Microsoft Yahei"/>
              </a:rPr>
              <a:t>Taiwanese Bankruptcy Prediction</a:t>
            </a:r>
            <a:endParaRPr sz="1800" b="0" i="0" u="none" strike="noStrike" cap="none">
              <a:solidFill>
                <a:srgbClr val="1C4885"/>
              </a:solidFill>
              <a:latin typeface="Microsoft Yahei"/>
              <a:ea typeface="Microsoft Yahei"/>
              <a:cs typeface="Microsoft Yahei"/>
              <a:sym typeface="Microsoft Yahei"/>
            </a:endParaRPr>
          </a:p>
        </p:txBody>
      </p:sp>
    </p:spTree>
    <p:extLst>
      <p:ext uri="{BB962C8B-B14F-4D97-AF65-F5344CB8AC3E}">
        <p14:creationId xmlns:p14="http://schemas.microsoft.com/office/powerpoint/2010/main" val="20167480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Google Shape;290;p34"/>
          <p:cNvPicPr preferRelativeResize="0"/>
          <p:nvPr/>
        </p:nvPicPr>
        <p:blipFill rotWithShape="1">
          <a:blip r:embed="rId3">
            <a:alphaModFix/>
          </a:blip>
          <a:srcRect r="5087"/>
          <a:stretch/>
        </p:blipFill>
        <p:spPr>
          <a:xfrm>
            <a:off x="4471000" y="2344813"/>
            <a:ext cx="3249999" cy="2778250"/>
          </a:xfrm>
          <a:prstGeom prst="rect">
            <a:avLst/>
          </a:prstGeom>
          <a:noFill/>
          <a:ln>
            <a:noFill/>
          </a:ln>
        </p:spPr>
      </p:pic>
      <p:pic>
        <p:nvPicPr>
          <p:cNvPr id="291" name="Google Shape;291;p34"/>
          <p:cNvPicPr preferRelativeResize="0"/>
          <p:nvPr/>
        </p:nvPicPr>
        <p:blipFill rotWithShape="1">
          <a:blip r:embed="rId4">
            <a:alphaModFix/>
          </a:blip>
          <a:srcRect r="5087"/>
          <a:stretch/>
        </p:blipFill>
        <p:spPr>
          <a:xfrm>
            <a:off x="821825" y="2344813"/>
            <a:ext cx="3249999" cy="2778250"/>
          </a:xfrm>
          <a:prstGeom prst="rect">
            <a:avLst/>
          </a:prstGeom>
          <a:noFill/>
          <a:ln>
            <a:noFill/>
          </a:ln>
        </p:spPr>
      </p:pic>
      <p:sp>
        <p:nvSpPr>
          <p:cNvPr id="292" name="Google Shape;292;p34"/>
          <p:cNvSpPr txBox="1"/>
          <p:nvPr/>
        </p:nvSpPr>
        <p:spPr>
          <a:xfrm>
            <a:off x="1638550" y="5123063"/>
            <a:ext cx="1790700" cy="38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zh-CN" sz="1600"/>
              <a:t>N=6819 ; P=93</a:t>
            </a:r>
            <a:endParaRPr sz="1600"/>
          </a:p>
        </p:txBody>
      </p:sp>
      <p:sp>
        <p:nvSpPr>
          <p:cNvPr id="293" name="Google Shape;293;p34"/>
          <p:cNvSpPr txBox="1"/>
          <p:nvPr/>
        </p:nvSpPr>
        <p:spPr>
          <a:xfrm>
            <a:off x="1327575" y="2466663"/>
            <a:ext cx="998700" cy="34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zh-CN" sz="1600"/>
              <a:t>6599</a:t>
            </a:r>
            <a:endParaRPr sz="1600"/>
          </a:p>
        </p:txBody>
      </p:sp>
      <p:sp>
        <p:nvSpPr>
          <p:cNvPr id="294" name="Google Shape;294;p34"/>
          <p:cNvSpPr txBox="1"/>
          <p:nvPr/>
        </p:nvSpPr>
        <p:spPr>
          <a:xfrm>
            <a:off x="2700200" y="4404813"/>
            <a:ext cx="998700" cy="34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zh-CN" sz="1600"/>
              <a:t>220</a:t>
            </a:r>
            <a:endParaRPr sz="1600"/>
          </a:p>
        </p:txBody>
      </p:sp>
      <p:sp>
        <p:nvSpPr>
          <p:cNvPr id="295" name="Google Shape;295;p34"/>
          <p:cNvSpPr txBox="1"/>
          <p:nvPr/>
        </p:nvSpPr>
        <p:spPr>
          <a:xfrm>
            <a:off x="1638550" y="1811413"/>
            <a:ext cx="1790700" cy="53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zh-CN" sz="2000"/>
              <a:t>Data A</a:t>
            </a:r>
            <a:endParaRPr sz="2000"/>
          </a:p>
        </p:txBody>
      </p:sp>
      <p:pic>
        <p:nvPicPr>
          <p:cNvPr id="296" name="Google Shape;296;p34"/>
          <p:cNvPicPr preferRelativeResize="0"/>
          <p:nvPr/>
        </p:nvPicPr>
        <p:blipFill>
          <a:blip r:embed="rId5">
            <a:alphaModFix/>
          </a:blip>
          <a:stretch>
            <a:fillRect/>
          </a:stretch>
        </p:blipFill>
        <p:spPr>
          <a:xfrm>
            <a:off x="3758911" y="5949338"/>
            <a:ext cx="381000" cy="381000"/>
          </a:xfrm>
          <a:prstGeom prst="rect">
            <a:avLst/>
          </a:prstGeom>
          <a:noFill/>
          <a:ln>
            <a:noFill/>
          </a:ln>
        </p:spPr>
      </p:pic>
      <p:pic>
        <p:nvPicPr>
          <p:cNvPr id="297" name="Google Shape;297;p34"/>
          <p:cNvPicPr preferRelativeResize="0"/>
          <p:nvPr/>
        </p:nvPicPr>
        <p:blipFill>
          <a:blip r:embed="rId6">
            <a:alphaModFix/>
          </a:blip>
          <a:stretch>
            <a:fillRect/>
          </a:stretch>
        </p:blipFill>
        <p:spPr>
          <a:xfrm>
            <a:off x="6616411" y="5949338"/>
            <a:ext cx="381000" cy="381000"/>
          </a:xfrm>
          <a:prstGeom prst="rect">
            <a:avLst/>
          </a:prstGeom>
          <a:noFill/>
          <a:ln>
            <a:noFill/>
          </a:ln>
        </p:spPr>
      </p:pic>
      <p:sp>
        <p:nvSpPr>
          <p:cNvPr id="298" name="Google Shape;298;p34"/>
          <p:cNvSpPr txBox="1"/>
          <p:nvPr/>
        </p:nvSpPr>
        <p:spPr>
          <a:xfrm>
            <a:off x="4139913" y="5873138"/>
            <a:ext cx="1790700" cy="53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zh-CN" sz="2000"/>
              <a:t>尚未倒閉</a:t>
            </a:r>
            <a:endParaRPr sz="2000"/>
          </a:p>
        </p:txBody>
      </p:sp>
      <p:sp>
        <p:nvSpPr>
          <p:cNvPr id="299" name="Google Shape;299;p34"/>
          <p:cNvSpPr txBox="1"/>
          <p:nvPr/>
        </p:nvSpPr>
        <p:spPr>
          <a:xfrm>
            <a:off x="6778588" y="5873138"/>
            <a:ext cx="1790700" cy="53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zh-CN" sz="2000"/>
              <a:t>倒閉</a:t>
            </a:r>
            <a:endParaRPr sz="2000"/>
          </a:p>
        </p:txBody>
      </p:sp>
      <p:sp>
        <p:nvSpPr>
          <p:cNvPr id="300" name="Google Shape;300;p34"/>
          <p:cNvSpPr txBox="1"/>
          <p:nvPr/>
        </p:nvSpPr>
        <p:spPr>
          <a:xfrm>
            <a:off x="5200650" y="1811413"/>
            <a:ext cx="1790700" cy="53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zh-CN" sz="2000"/>
              <a:t>Data B</a:t>
            </a:r>
            <a:endParaRPr sz="2000"/>
          </a:p>
        </p:txBody>
      </p:sp>
      <p:sp>
        <p:nvSpPr>
          <p:cNvPr id="301" name="Google Shape;301;p34"/>
          <p:cNvSpPr txBox="1"/>
          <p:nvPr/>
        </p:nvSpPr>
        <p:spPr>
          <a:xfrm>
            <a:off x="5200650" y="5123063"/>
            <a:ext cx="1790700" cy="38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zh-CN" sz="1600"/>
              <a:t>N=93 ; P=93</a:t>
            </a:r>
            <a:endParaRPr sz="1600"/>
          </a:p>
        </p:txBody>
      </p:sp>
      <p:sp>
        <p:nvSpPr>
          <p:cNvPr id="302" name="Google Shape;302;p34"/>
          <p:cNvSpPr txBox="1"/>
          <p:nvPr/>
        </p:nvSpPr>
        <p:spPr>
          <a:xfrm>
            <a:off x="4940813" y="2466663"/>
            <a:ext cx="998700" cy="34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zh-CN" sz="1600"/>
              <a:t>88</a:t>
            </a:r>
            <a:endParaRPr sz="1600"/>
          </a:p>
        </p:txBody>
      </p:sp>
      <p:sp>
        <p:nvSpPr>
          <p:cNvPr id="303" name="Google Shape;303;p34"/>
          <p:cNvSpPr txBox="1"/>
          <p:nvPr/>
        </p:nvSpPr>
        <p:spPr>
          <a:xfrm>
            <a:off x="6329788" y="4404800"/>
            <a:ext cx="998700" cy="34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zh-CN" sz="1600"/>
              <a:t>5</a:t>
            </a:r>
            <a:endParaRPr sz="1600"/>
          </a:p>
        </p:txBody>
      </p:sp>
      <p:pic>
        <p:nvPicPr>
          <p:cNvPr id="304" name="Google Shape;304;p34"/>
          <p:cNvPicPr preferRelativeResize="0"/>
          <p:nvPr/>
        </p:nvPicPr>
        <p:blipFill rotWithShape="1">
          <a:blip r:embed="rId7">
            <a:alphaModFix/>
          </a:blip>
          <a:srcRect r="5087"/>
          <a:stretch/>
        </p:blipFill>
        <p:spPr>
          <a:xfrm>
            <a:off x="8120175" y="2344813"/>
            <a:ext cx="3249999" cy="2778250"/>
          </a:xfrm>
          <a:prstGeom prst="rect">
            <a:avLst/>
          </a:prstGeom>
          <a:noFill/>
          <a:ln>
            <a:noFill/>
          </a:ln>
        </p:spPr>
      </p:pic>
      <p:sp>
        <p:nvSpPr>
          <p:cNvPr id="305" name="Google Shape;305;p34"/>
          <p:cNvSpPr txBox="1"/>
          <p:nvPr/>
        </p:nvSpPr>
        <p:spPr>
          <a:xfrm>
            <a:off x="8849825" y="5123063"/>
            <a:ext cx="1790700" cy="38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zh-CN" sz="1600"/>
              <a:t>N=70 ; P=93</a:t>
            </a:r>
            <a:endParaRPr sz="1600"/>
          </a:p>
        </p:txBody>
      </p:sp>
      <p:sp>
        <p:nvSpPr>
          <p:cNvPr id="306" name="Google Shape;306;p34"/>
          <p:cNvSpPr txBox="1"/>
          <p:nvPr/>
        </p:nvSpPr>
        <p:spPr>
          <a:xfrm>
            <a:off x="8849825" y="1811413"/>
            <a:ext cx="1790700" cy="53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zh-CN" sz="2000"/>
              <a:t>Data C</a:t>
            </a:r>
            <a:endParaRPr sz="2000"/>
          </a:p>
        </p:txBody>
      </p:sp>
      <p:sp>
        <p:nvSpPr>
          <p:cNvPr id="307" name="Google Shape;307;p34"/>
          <p:cNvSpPr txBox="1"/>
          <p:nvPr/>
        </p:nvSpPr>
        <p:spPr>
          <a:xfrm>
            <a:off x="8569288" y="2466663"/>
            <a:ext cx="998700" cy="34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zh-CN" sz="1600"/>
              <a:t>67</a:t>
            </a:r>
            <a:endParaRPr sz="1600"/>
          </a:p>
        </p:txBody>
      </p:sp>
      <p:sp>
        <p:nvSpPr>
          <p:cNvPr id="308" name="Google Shape;308;p34"/>
          <p:cNvSpPr txBox="1"/>
          <p:nvPr/>
        </p:nvSpPr>
        <p:spPr>
          <a:xfrm>
            <a:off x="9959388" y="4404813"/>
            <a:ext cx="998700" cy="34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zh-CN" sz="1600"/>
              <a:t>3</a:t>
            </a:r>
            <a:endParaRPr sz="1600"/>
          </a:p>
        </p:txBody>
      </p:sp>
      <p:sp>
        <p:nvSpPr>
          <p:cNvPr id="309" name="Google Shape;309;p34"/>
          <p:cNvSpPr txBox="1"/>
          <p:nvPr/>
        </p:nvSpPr>
        <p:spPr>
          <a:xfrm>
            <a:off x="255428" y="328550"/>
            <a:ext cx="8029500" cy="7695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zh-CN" sz="3600">
                <a:solidFill>
                  <a:srgbClr val="1C4885"/>
                </a:solidFill>
              </a:rPr>
              <a:t>資料處理-Set.seed(1)抽樣</a:t>
            </a:r>
            <a:endParaRPr sz="600"/>
          </a:p>
        </p:txBody>
      </p:sp>
      <p:sp>
        <p:nvSpPr>
          <p:cNvPr id="22" name="矩形 21"/>
          <p:cNvSpPr/>
          <p:nvPr/>
        </p:nvSpPr>
        <p:spPr>
          <a:xfrm>
            <a:off x="11064753" y="218508"/>
            <a:ext cx="867545" cy="369332"/>
          </a:xfrm>
          <a:prstGeom prst="rect">
            <a:avLst/>
          </a:prstGeom>
        </p:spPr>
        <p:txBody>
          <a:bodyPr wrap="none">
            <a:spAutoFit/>
          </a:bodyPr>
          <a:lstStyle/>
          <a:p>
            <a:pPr lvl="0" algn="ctr"/>
            <a:r>
              <a:rPr lang="en-US" altLang="zh-CN" sz="1800" b="1" dirty="0" smtClean="0">
                <a:solidFill>
                  <a:srgbClr val="2F5597"/>
                </a:solidFill>
                <a:latin typeface="Poppins"/>
                <a:ea typeface="Poppins"/>
                <a:cs typeface="Poppins"/>
                <a:sym typeface="Poppins"/>
              </a:rPr>
              <a:t>0</a:t>
            </a:r>
            <a:r>
              <a:rPr lang="en-US" altLang="zh-TW" sz="1800" b="1" dirty="0">
                <a:solidFill>
                  <a:srgbClr val="2F5597"/>
                </a:solidFill>
                <a:latin typeface="Poppins"/>
                <a:ea typeface="Poppins"/>
                <a:cs typeface="Poppins"/>
                <a:sym typeface="Poppins"/>
              </a:rPr>
              <a:t>8</a:t>
            </a:r>
            <a:r>
              <a:rPr lang="en-US" altLang="zh-CN" sz="1800" b="1" dirty="0" smtClean="0">
                <a:solidFill>
                  <a:srgbClr val="2F5597"/>
                </a:solidFill>
                <a:latin typeface="Poppins"/>
                <a:ea typeface="Poppins"/>
                <a:cs typeface="Poppins"/>
                <a:sym typeface="Poppins"/>
              </a:rPr>
              <a:t>/33</a:t>
            </a:r>
            <a:endParaRPr lang="zh-CN" altLang="en-US" sz="1050" b="1" dirty="0">
              <a:solidFill>
                <a:srgbClr val="2F5597"/>
              </a:solidFill>
              <a:latin typeface="Poppins"/>
              <a:ea typeface="Poppins"/>
              <a:cs typeface="Poppins"/>
              <a:sym typeface="Poppins"/>
            </a:endParaRPr>
          </a:p>
        </p:txBody>
      </p:sp>
    </p:spTree>
    <p:extLst>
      <p:ext uri="{BB962C8B-B14F-4D97-AF65-F5344CB8AC3E}">
        <p14:creationId xmlns:p14="http://schemas.microsoft.com/office/powerpoint/2010/main" val="14651374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p35"/>
          <p:cNvPicPr preferRelativeResize="0"/>
          <p:nvPr/>
        </p:nvPicPr>
        <p:blipFill rotWithShape="1">
          <a:blip r:embed="rId3">
            <a:alphaModFix/>
          </a:blip>
          <a:srcRect t="4253" b="3885"/>
          <a:stretch/>
        </p:blipFill>
        <p:spPr>
          <a:xfrm>
            <a:off x="901436" y="1098050"/>
            <a:ext cx="10389125" cy="5368224"/>
          </a:xfrm>
          <a:prstGeom prst="rect">
            <a:avLst/>
          </a:prstGeom>
          <a:noFill/>
          <a:ln>
            <a:noFill/>
          </a:ln>
        </p:spPr>
      </p:pic>
      <p:sp>
        <p:nvSpPr>
          <p:cNvPr id="316" name="Google Shape;316;p35"/>
          <p:cNvSpPr txBox="1"/>
          <p:nvPr/>
        </p:nvSpPr>
        <p:spPr>
          <a:xfrm>
            <a:off x="255428" y="328550"/>
            <a:ext cx="8029500" cy="7695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zh-CN" sz="3600">
                <a:solidFill>
                  <a:srgbClr val="1C4885"/>
                </a:solidFill>
              </a:rPr>
              <a:t>連續變數 1~30</a:t>
            </a:r>
            <a:endParaRPr sz="600"/>
          </a:p>
        </p:txBody>
      </p:sp>
      <p:sp>
        <p:nvSpPr>
          <p:cNvPr id="4" name="矩形 3"/>
          <p:cNvSpPr/>
          <p:nvPr/>
        </p:nvSpPr>
        <p:spPr>
          <a:xfrm>
            <a:off x="11067959" y="218508"/>
            <a:ext cx="861133" cy="369332"/>
          </a:xfrm>
          <a:prstGeom prst="rect">
            <a:avLst/>
          </a:prstGeom>
        </p:spPr>
        <p:txBody>
          <a:bodyPr wrap="none">
            <a:spAutoFit/>
          </a:bodyPr>
          <a:lstStyle/>
          <a:p>
            <a:pPr lvl="0" algn="ctr"/>
            <a:r>
              <a:rPr lang="en-US" altLang="zh-CN" sz="1800" b="1" dirty="0" smtClean="0">
                <a:solidFill>
                  <a:srgbClr val="2F5597"/>
                </a:solidFill>
                <a:latin typeface="Poppins"/>
                <a:ea typeface="Poppins"/>
                <a:cs typeface="Poppins"/>
                <a:sym typeface="Poppins"/>
              </a:rPr>
              <a:t>0</a:t>
            </a:r>
            <a:r>
              <a:rPr lang="en-US" altLang="zh-TW" sz="1800" b="1" dirty="0">
                <a:solidFill>
                  <a:srgbClr val="2F5597"/>
                </a:solidFill>
                <a:latin typeface="Poppins"/>
                <a:ea typeface="Poppins"/>
                <a:cs typeface="Poppins"/>
                <a:sym typeface="Poppins"/>
              </a:rPr>
              <a:t>9</a:t>
            </a:r>
            <a:r>
              <a:rPr lang="en-US" altLang="zh-CN" sz="1800" b="1" dirty="0" smtClean="0">
                <a:solidFill>
                  <a:srgbClr val="2F5597"/>
                </a:solidFill>
                <a:latin typeface="Poppins"/>
                <a:ea typeface="Poppins"/>
                <a:cs typeface="Poppins"/>
                <a:sym typeface="Poppins"/>
              </a:rPr>
              <a:t>/33</a:t>
            </a:r>
            <a:endParaRPr lang="zh-CN" altLang="en-US" sz="1050" b="1" dirty="0">
              <a:solidFill>
                <a:srgbClr val="2F5597"/>
              </a:solidFill>
              <a:latin typeface="Poppins"/>
              <a:ea typeface="Poppins"/>
              <a:cs typeface="Poppins"/>
              <a:sym typeface="Poppins"/>
            </a:endParaRPr>
          </a:p>
        </p:txBody>
      </p:sp>
    </p:spTree>
    <p:extLst>
      <p:ext uri="{BB962C8B-B14F-4D97-AF65-F5344CB8AC3E}">
        <p14:creationId xmlns:p14="http://schemas.microsoft.com/office/powerpoint/2010/main" val="23474549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2" name="Google Shape;322;p36"/>
          <p:cNvPicPr preferRelativeResize="0"/>
          <p:nvPr/>
        </p:nvPicPr>
        <p:blipFill rotWithShape="1">
          <a:blip r:embed="rId3">
            <a:alphaModFix/>
          </a:blip>
          <a:srcRect t="4480" b="3885"/>
          <a:stretch/>
        </p:blipFill>
        <p:spPr>
          <a:xfrm>
            <a:off x="903328" y="1098050"/>
            <a:ext cx="10385347" cy="5352674"/>
          </a:xfrm>
          <a:prstGeom prst="rect">
            <a:avLst/>
          </a:prstGeom>
          <a:noFill/>
          <a:ln>
            <a:noFill/>
          </a:ln>
        </p:spPr>
      </p:pic>
      <p:sp>
        <p:nvSpPr>
          <p:cNvPr id="323" name="Google Shape;323;p36"/>
          <p:cNvSpPr txBox="1"/>
          <p:nvPr/>
        </p:nvSpPr>
        <p:spPr>
          <a:xfrm>
            <a:off x="255428" y="328550"/>
            <a:ext cx="8029500" cy="7695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zh-CN" sz="3600">
                <a:solidFill>
                  <a:srgbClr val="1C4885"/>
                </a:solidFill>
              </a:rPr>
              <a:t>連續變數 31~60</a:t>
            </a:r>
            <a:endParaRPr sz="600"/>
          </a:p>
        </p:txBody>
      </p:sp>
      <p:sp>
        <p:nvSpPr>
          <p:cNvPr id="4" name="矩形 3"/>
          <p:cNvSpPr/>
          <p:nvPr/>
        </p:nvSpPr>
        <p:spPr>
          <a:xfrm>
            <a:off x="11096011" y="218508"/>
            <a:ext cx="805028" cy="369332"/>
          </a:xfrm>
          <a:prstGeom prst="rect">
            <a:avLst/>
          </a:prstGeom>
        </p:spPr>
        <p:txBody>
          <a:bodyPr wrap="none">
            <a:spAutoFit/>
          </a:bodyPr>
          <a:lstStyle/>
          <a:p>
            <a:pPr lvl="0" algn="ctr"/>
            <a:r>
              <a:rPr lang="en-US" altLang="zh-TW" sz="1800" b="1" dirty="0" smtClean="0">
                <a:solidFill>
                  <a:srgbClr val="2F5597"/>
                </a:solidFill>
                <a:latin typeface="Poppins"/>
                <a:ea typeface="Poppins"/>
                <a:cs typeface="Poppins"/>
                <a:sym typeface="Poppins"/>
              </a:rPr>
              <a:t>10</a:t>
            </a:r>
            <a:r>
              <a:rPr lang="en-US" altLang="zh-CN" sz="1800" b="1" dirty="0" smtClean="0">
                <a:solidFill>
                  <a:srgbClr val="2F5597"/>
                </a:solidFill>
                <a:latin typeface="Poppins"/>
                <a:ea typeface="Poppins"/>
                <a:cs typeface="Poppins"/>
                <a:sym typeface="Poppins"/>
              </a:rPr>
              <a:t>/33</a:t>
            </a:r>
            <a:endParaRPr lang="zh-CN" altLang="en-US" sz="1050" b="1" dirty="0">
              <a:solidFill>
                <a:srgbClr val="2F5597"/>
              </a:solidFill>
              <a:latin typeface="Poppins"/>
              <a:ea typeface="Poppins"/>
              <a:cs typeface="Poppins"/>
              <a:sym typeface="Poppins"/>
            </a:endParaRPr>
          </a:p>
        </p:txBody>
      </p:sp>
    </p:spTree>
    <p:extLst>
      <p:ext uri="{BB962C8B-B14F-4D97-AF65-F5344CB8AC3E}">
        <p14:creationId xmlns:p14="http://schemas.microsoft.com/office/powerpoint/2010/main" val="9521786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Google Shape;329;p37"/>
          <p:cNvPicPr preferRelativeResize="0"/>
          <p:nvPr/>
        </p:nvPicPr>
        <p:blipFill rotWithShape="1">
          <a:blip r:embed="rId3">
            <a:alphaModFix/>
          </a:blip>
          <a:srcRect t="4718" b="3655"/>
          <a:stretch/>
        </p:blipFill>
        <p:spPr>
          <a:xfrm>
            <a:off x="888558" y="1098050"/>
            <a:ext cx="10414891" cy="5367924"/>
          </a:xfrm>
          <a:prstGeom prst="rect">
            <a:avLst/>
          </a:prstGeom>
          <a:noFill/>
          <a:ln>
            <a:noFill/>
          </a:ln>
        </p:spPr>
      </p:pic>
      <p:sp>
        <p:nvSpPr>
          <p:cNvPr id="330" name="Google Shape;330;p37"/>
          <p:cNvSpPr txBox="1"/>
          <p:nvPr/>
        </p:nvSpPr>
        <p:spPr>
          <a:xfrm>
            <a:off x="255428" y="328550"/>
            <a:ext cx="8029500" cy="7695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zh-CN" sz="3600">
                <a:solidFill>
                  <a:srgbClr val="1C4885"/>
                </a:solidFill>
              </a:rPr>
              <a:t>連續變數 61~93 (排除2項）</a:t>
            </a:r>
            <a:endParaRPr sz="600"/>
          </a:p>
        </p:txBody>
      </p:sp>
      <p:sp>
        <p:nvSpPr>
          <p:cNvPr id="331" name="Google Shape;331;p37"/>
          <p:cNvSpPr/>
          <p:nvPr/>
        </p:nvSpPr>
        <p:spPr>
          <a:xfrm>
            <a:off x="6828125" y="5355275"/>
            <a:ext cx="1456800" cy="11106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7"/>
          <p:cNvSpPr/>
          <p:nvPr/>
        </p:nvSpPr>
        <p:spPr>
          <a:xfrm>
            <a:off x="9846650" y="4244675"/>
            <a:ext cx="1456800" cy="11106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矩形 5"/>
          <p:cNvSpPr/>
          <p:nvPr/>
        </p:nvSpPr>
        <p:spPr>
          <a:xfrm>
            <a:off x="11128071" y="218508"/>
            <a:ext cx="740908" cy="369332"/>
          </a:xfrm>
          <a:prstGeom prst="rect">
            <a:avLst/>
          </a:prstGeom>
        </p:spPr>
        <p:txBody>
          <a:bodyPr wrap="none">
            <a:spAutoFit/>
          </a:bodyPr>
          <a:lstStyle/>
          <a:p>
            <a:pPr lvl="0" algn="ctr"/>
            <a:r>
              <a:rPr lang="en-US" altLang="zh-TW" sz="1800" b="1" dirty="0" smtClean="0">
                <a:solidFill>
                  <a:srgbClr val="2F5597"/>
                </a:solidFill>
                <a:latin typeface="Poppins"/>
                <a:ea typeface="Poppins"/>
                <a:cs typeface="Poppins"/>
                <a:sym typeface="Poppins"/>
              </a:rPr>
              <a:t>11</a:t>
            </a:r>
            <a:r>
              <a:rPr lang="en-US" altLang="zh-CN" sz="1800" b="1" dirty="0" smtClean="0">
                <a:solidFill>
                  <a:srgbClr val="2F5597"/>
                </a:solidFill>
                <a:latin typeface="Poppins"/>
                <a:ea typeface="Poppins"/>
                <a:cs typeface="Poppins"/>
                <a:sym typeface="Poppins"/>
              </a:rPr>
              <a:t>/33</a:t>
            </a:r>
            <a:endParaRPr lang="zh-CN" altLang="en-US" sz="1050" b="1" dirty="0">
              <a:solidFill>
                <a:srgbClr val="2F5597"/>
              </a:solidFill>
              <a:latin typeface="Poppins"/>
              <a:ea typeface="Poppins"/>
              <a:cs typeface="Poppins"/>
              <a:sym typeface="Poppins"/>
            </a:endParaRPr>
          </a:p>
        </p:txBody>
      </p:sp>
    </p:spTree>
    <p:extLst>
      <p:ext uri="{BB962C8B-B14F-4D97-AF65-F5344CB8AC3E}">
        <p14:creationId xmlns:p14="http://schemas.microsoft.com/office/powerpoint/2010/main" val="10717685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8"/>
          <p:cNvSpPr txBox="1"/>
          <p:nvPr/>
        </p:nvSpPr>
        <p:spPr>
          <a:xfrm>
            <a:off x="255428" y="328550"/>
            <a:ext cx="8029500" cy="7695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zh-CN" sz="3600">
                <a:solidFill>
                  <a:srgbClr val="1C4885"/>
                </a:solidFill>
              </a:rPr>
              <a:t>自變數</a:t>
            </a:r>
            <a:endParaRPr sz="3600">
              <a:solidFill>
                <a:srgbClr val="1C4885"/>
              </a:solidFill>
            </a:endParaRPr>
          </a:p>
          <a:p>
            <a:pPr marL="0" marR="0" lvl="0" indent="0" algn="just" rtl="0">
              <a:spcBef>
                <a:spcPts val="0"/>
              </a:spcBef>
              <a:spcAft>
                <a:spcPts val="0"/>
              </a:spcAft>
              <a:buNone/>
            </a:pPr>
            <a:r>
              <a:rPr lang="zh-CN" sz="3600">
                <a:solidFill>
                  <a:srgbClr val="1C4885"/>
                </a:solidFill>
              </a:rPr>
              <a:t>相關係數圖</a:t>
            </a:r>
            <a:endParaRPr sz="3600">
              <a:solidFill>
                <a:srgbClr val="1C4885"/>
              </a:solidFill>
            </a:endParaRPr>
          </a:p>
        </p:txBody>
      </p:sp>
      <p:pic>
        <p:nvPicPr>
          <p:cNvPr id="339" name="Google Shape;339;p38"/>
          <p:cNvPicPr preferRelativeResize="0"/>
          <p:nvPr/>
        </p:nvPicPr>
        <p:blipFill>
          <a:blip r:embed="rId3">
            <a:alphaModFix/>
          </a:blip>
          <a:stretch>
            <a:fillRect/>
          </a:stretch>
        </p:blipFill>
        <p:spPr>
          <a:xfrm>
            <a:off x="3599051" y="205712"/>
            <a:ext cx="6883051" cy="6446576"/>
          </a:xfrm>
          <a:prstGeom prst="rect">
            <a:avLst/>
          </a:prstGeom>
          <a:noFill/>
          <a:ln>
            <a:noFill/>
          </a:ln>
        </p:spPr>
      </p:pic>
      <p:sp>
        <p:nvSpPr>
          <p:cNvPr id="340" name="Google Shape;340;p38"/>
          <p:cNvSpPr/>
          <p:nvPr/>
        </p:nvSpPr>
        <p:spPr>
          <a:xfrm>
            <a:off x="9604300" y="386275"/>
            <a:ext cx="877800" cy="769500"/>
          </a:xfrm>
          <a:prstGeom prst="rect">
            <a:avLst/>
          </a:prstGeom>
          <a:noFill/>
          <a:ln w="3810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8"/>
          <p:cNvSpPr/>
          <p:nvPr/>
        </p:nvSpPr>
        <p:spPr>
          <a:xfrm>
            <a:off x="7228250" y="2385925"/>
            <a:ext cx="992100" cy="916200"/>
          </a:xfrm>
          <a:prstGeom prst="rect">
            <a:avLst/>
          </a:prstGeom>
          <a:noFill/>
          <a:ln w="3810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8"/>
          <p:cNvSpPr/>
          <p:nvPr/>
        </p:nvSpPr>
        <p:spPr>
          <a:xfrm>
            <a:off x="6757175" y="3415775"/>
            <a:ext cx="354900" cy="336600"/>
          </a:xfrm>
          <a:prstGeom prst="rect">
            <a:avLst/>
          </a:prstGeom>
          <a:noFill/>
          <a:ln w="3810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8"/>
          <p:cNvSpPr/>
          <p:nvPr/>
        </p:nvSpPr>
        <p:spPr>
          <a:xfrm>
            <a:off x="6032125" y="3799100"/>
            <a:ext cx="675900" cy="611400"/>
          </a:xfrm>
          <a:prstGeom prst="rect">
            <a:avLst/>
          </a:prstGeom>
          <a:noFill/>
          <a:ln w="3810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8"/>
          <p:cNvSpPr/>
          <p:nvPr/>
        </p:nvSpPr>
        <p:spPr>
          <a:xfrm>
            <a:off x="5395400" y="4373425"/>
            <a:ext cx="675900" cy="611400"/>
          </a:xfrm>
          <a:prstGeom prst="rect">
            <a:avLst/>
          </a:prstGeom>
          <a:noFill/>
          <a:ln w="3810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矩形 8"/>
          <p:cNvSpPr/>
          <p:nvPr/>
        </p:nvSpPr>
        <p:spPr>
          <a:xfrm>
            <a:off x="11105628" y="218508"/>
            <a:ext cx="785793" cy="369332"/>
          </a:xfrm>
          <a:prstGeom prst="rect">
            <a:avLst/>
          </a:prstGeom>
        </p:spPr>
        <p:txBody>
          <a:bodyPr wrap="none">
            <a:spAutoFit/>
          </a:bodyPr>
          <a:lstStyle/>
          <a:p>
            <a:pPr lvl="0" algn="ctr"/>
            <a:r>
              <a:rPr lang="en-US" altLang="zh-TW" sz="1800" b="1" dirty="0" smtClean="0">
                <a:solidFill>
                  <a:srgbClr val="2F5597"/>
                </a:solidFill>
                <a:latin typeface="Poppins"/>
                <a:ea typeface="Poppins"/>
                <a:cs typeface="Poppins"/>
                <a:sym typeface="Poppins"/>
              </a:rPr>
              <a:t>12</a:t>
            </a:r>
            <a:r>
              <a:rPr lang="en-US" altLang="zh-CN" sz="1800" b="1" dirty="0" smtClean="0">
                <a:solidFill>
                  <a:srgbClr val="2F5597"/>
                </a:solidFill>
                <a:latin typeface="Poppins"/>
                <a:ea typeface="Poppins"/>
                <a:cs typeface="Poppins"/>
                <a:sym typeface="Poppins"/>
              </a:rPr>
              <a:t>/33</a:t>
            </a:r>
            <a:endParaRPr lang="zh-CN" altLang="en-US" sz="1050" b="1" dirty="0">
              <a:solidFill>
                <a:srgbClr val="2F5597"/>
              </a:solidFill>
              <a:latin typeface="Poppins"/>
              <a:ea typeface="Poppins"/>
              <a:cs typeface="Poppins"/>
              <a:sym typeface="Poppins"/>
            </a:endParaRPr>
          </a:p>
        </p:txBody>
      </p:sp>
    </p:spTree>
    <p:extLst>
      <p:ext uri="{BB962C8B-B14F-4D97-AF65-F5344CB8AC3E}">
        <p14:creationId xmlns:p14="http://schemas.microsoft.com/office/powerpoint/2010/main" val="22572630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39"/>
          <p:cNvSpPr/>
          <p:nvPr/>
        </p:nvSpPr>
        <p:spPr>
          <a:xfrm>
            <a:off x="245805" y="294968"/>
            <a:ext cx="1961400" cy="1696200"/>
          </a:xfrm>
          <a:prstGeom prst="rect">
            <a:avLst/>
          </a:prstGeom>
          <a:solidFill>
            <a:srgbClr val="1C48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1" name="Google Shape;351;p39"/>
          <p:cNvSpPr/>
          <p:nvPr/>
        </p:nvSpPr>
        <p:spPr>
          <a:xfrm>
            <a:off x="9984658" y="4866967"/>
            <a:ext cx="1961400" cy="1696200"/>
          </a:xfrm>
          <a:prstGeom prst="rect">
            <a:avLst/>
          </a:prstGeom>
          <a:solidFill>
            <a:srgbClr val="1C48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2" name="Google Shape;352;p39"/>
          <p:cNvSpPr/>
          <p:nvPr/>
        </p:nvSpPr>
        <p:spPr>
          <a:xfrm>
            <a:off x="403047" y="449850"/>
            <a:ext cx="11385900" cy="5958300"/>
          </a:xfrm>
          <a:prstGeom prst="roundRect">
            <a:avLst>
              <a:gd name="adj" fmla="val 156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3" name="Google Shape;353;p39"/>
          <p:cNvSpPr/>
          <p:nvPr/>
        </p:nvSpPr>
        <p:spPr>
          <a:xfrm>
            <a:off x="1887301" y="2420811"/>
            <a:ext cx="1592100" cy="1592100"/>
          </a:xfrm>
          <a:prstGeom prst="ellipse">
            <a:avLst/>
          </a:prstGeom>
          <a:solidFill>
            <a:srgbClr val="1C48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13800" b="1">
                <a:solidFill>
                  <a:schemeClr val="lt1"/>
                </a:solidFill>
                <a:latin typeface="Poppins"/>
                <a:ea typeface="Poppins"/>
                <a:cs typeface="Poppins"/>
                <a:sym typeface="Poppins"/>
              </a:rPr>
              <a:t>4</a:t>
            </a:r>
            <a:endParaRPr sz="13800" b="1">
              <a:solidFill>
                <a:schemeClr val="lt1"/>
              </a:solidFill>
              <a:latin typeface="Poppins"/>
              <a:ea typeface="Poppins"/>
              <a:cs typeface="Poppins"/>
              <a:sym typeface="Poppins"/>
            </a:endParaRPr>
          </a:p>
        </p:txBody>
      </p:sp>
      <p:sp>
        <p:nvSpPr>
          <p:cNvPr id="354" name="Google Shape;354;p39"/>
          <p:cNvSpPr txBox="1"/>
          <p:nvPr/>
        </p:nvSpPr>
        <p:spPr>
          <a:xfrm>
            <a:off x="4476985" y="2420811"/>
            <a:ext cx="5760300" cy="7695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zh-CN" sz="4400">
                <a:solidFill>
                  <a:srgbClr val="1C4885"/>
                </a:solidFill>
              </a:rPr>
              <a:t>維度縮減</a:t>
            </a:r>
            <a:endParaRPr/>
          </a:p>
        </p:txBody>
      </p:sp>
      <p:cxnSp>
        <p:nvCxnSpPr>
          <p:cNvPr id="355" name="Google Shape;355;p39"/>
          <p:cNvCxnSpPr/>
          <p:nvPr/>
        </p:nvCxnSpPr>
        <p:spPr>
          <a:xfrm>
            <a:off x="4663554" y="3428999"/>
            <a:ext cx="1112400" cy="0"/>
          </a:xfrm>
          <a:prstGeom prst="straightConnector1">
            <a:avLst/>
          </a:prstGeom>
          <a:noFill/>
          <a:ln w="25400" cap="flat" cmpd="sng">
            <a:solidFill>
              <a:srgbClr val="7F7F7F"/>
            </a:solidFill>
            <a:prstDash val="solid"/>
            <a:miter lim="800000"/>
            <a:headEnd type="none" w="sm" len="sm"/>
            <a:tailEnd type="none" w="sm" len="sm"/>
          </a:ln>
        </p:spPr>
      </p:cxnSp>
      <p:sp>
        <p:nvSpPr>
          <p:cNvPr id="356" name="Google Shape;356;p39"/>
          <p:cNvSpPr txBox="1"/>
          <p:nvPr/>
        </p:nvSpPr>
        <p:spPr>
          <a:xfrm>
            <a:off x="4593875" y="3674425"/>
            <a:ext cx="6054900" cy="3387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Font typeface="Arial"/>
              <a:buNone/>
            </a:pPr>
            <a:r>
              <a:rPr lang="zh-CN">
                <a:solidFill>
                  <a:schemeClr val="dk1"/>
                </a:solidFill>
                <a:latin typeface="Poppins"/>
                <a:ea typeface="Poppins"/>
                <a:cs typeface="Poppins"/>
                <a:sym typeface="Poppins"/>
              </a:rPr>
              <a:t>Dimension Reduction</a:t>
            </a:r>
            <a:endParaRPr sz="1600" b="0" i="0" u="none" strike="noStrike" cap="none">
              <a:solidFill>
                <a:srgbClr val="262626"/>
              </a:solidFill>
              <a:latin typeface="Poppins"/>
              <a:ea typeface="Poppins"/>
              <a:cs typeface="Poppins"/>
              <a:sym typeface="Poppins"/>
            </a:endParaRPr>
          </a:p>
        </p:txBody>
      </p:sp>
    </p:spTree>
    <p:extLst>
      <p:ext uri="{BB962C8B-B14F-4D97-AF65-F5344CB8AC3E}">
        <p14:creationId xmlns:p14="http://schemas.microsoft.com/office/powerpoint/2010/main" val="31115655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0"/>
          <p:cNvSpPr/>
          <p:nvPr/>
        </p:nvSpPr>
        <p:spPr>
          <a:xfrm>
            <a:off x="8067325" y="1116275"/>
            <a:ext cx="3719100" cy="5469900"/>
          </a:xfrm>
          <a:prstGeom prst="rect">
            <a:avLst/>
          </a:prstGeom>
          <a:noFill/>
          <a:ln w="38100"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0"/>
          <p:cNvSpPr/>
          <p:nvPr/>
        </p:nvSpPr>
        <p:spPr>
          <a:xfrm>
            <a:off x="4112375" y="1116275"/>
            <a:ext cx="3719100" cy="5488200"/>
          </a:xfrm>
          <a:prstGeom prst="rect">
            <a:avLst/>
          </a:prstGeom>
          <a:noFill/>
          <a:ln w="38100"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0"/>
          <p:cNvSpPr/>
          <p:nvPr/>
        </p:nvSpPr>
        <p:spPr>
          <a:xfrm>
            <a:off x="155475" y="1098050"/>
            <a:ext cx="3719100" cy="5488200"/>
          </a:xfrm>
          <a:prstGeom prst="rect">
            <a:avLst/>
          </a:prstGeom>
          <a:noFill/>
          <a:ln w="38100"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5" name="Google Shape;365;p40"/>
          <p:cNvPicPr preferRelativeResize="0"/>
          <p:nvPr/>
        </p:nvPicPr>
        <p:blipFill>
          <a:blip r:embed="rId3">
            <a:alphaModFix/>
          </a:blip>
          <a:stretch>
            <a:fillRect/>
          </a:stretch>
        </p:blipFill>
        <p:spPr>
          <a:xfrm>
            <a:off x="203125" y="1153888"/>
            <a:ext cx="3598824" cy="2585136"/>
          </a:xfrm>
          <a:prstGeom prst="rect">
            <a:avLst/>
          </a:prstGeom>
          <a:noFill/>
          <a:ln>
            <a:noFill/>
          </a:ln>
        </p:spPr>
      </p:pic>
      <p:pic>
        <p:nvPicPr>
          <p:cNvPr id="366" name="Google Shape;366;p40"/>
          <p:cNvPicPr preferRelativeResize="0"/>
          <p:nvPr/>
        </p:nvPicPr>
        <p:blipFill>
          <a:blip r:embed="rId4">
            <a:alphaModFix/>
          </a:blip>
          <a:stretch>
            <a:fillRect/>
          </a:stretch>
        </p:blipFill>
        <p:spPr>
          <a:xfrm>
            <a:off x="4135225" y="1153885"/>
            <a:ext cx="3598824" cy="2585164"/>
          </a:xfrm>
          <a:prstGeom prst="rect">
            <a:avLst/>
          </a:prstGeom>
          <a:noFill/>
          <a:ln>
            <a:noFill/>
          </a:ln>
        </p:spPr>
      </p:pic>
      <p:pic>
        <p:nvPicPr>
          <p:cNvPr id="367" name="Google Shape;367;p40"/>
          <p:cNvPicPr preferRelativeResize="0"/>
          <p:nvPr/>
        </p:nvPicPr>
        <p:blipFill>
          <a:blip r:embed="rId5">
            <a:alphaModFix/>
          </a:blip>
          <a:stretch>
            <a:fillRect/>
          </a:stretch>
        </p:blipFill>
        <p:spPr>
          <a:xfrm>
            <a:off x="8141900" y="1153877"/>
            <a:ext cx="3598824" cy="2585160"/>
          </a:xfrm>
          <a:prstGeom prst="rect">
            <a:avLst/>
          </a:prstGeom>
          <a:noFill/>
          <a:ln>
            <a:noFill/>
          </a:ln>
        </p:spPr>
      </p:pic>
      <p:pic>
        <p:nvPicPr>
          <p:cNvPr id="368" name="Google Shape;368;p40"/>
          <p:cNvPicPr preferRelativeResize="0"/>
          <p:nvPr/>
        </p:nvPicPr>
        <p:blipFill>
          <a:blip r:embed="rId6">
            <a:alphaModFix/>
          </a:blip>
          <a:stretch>
            <a:fillRect/>
          </a:stretch>
        </p:blipFill>
        <p:spPr>
          <a:xfrm>
            <a:off x="8265038" y="4135400"/>
            <a:ext cx="3323670" cy="2387501"/>
          </a:xfrm>
          <a:prstGeom prst="rect">
            <a:avLst/>
          </a:prstGeom>
          <a:noFill/>
          <a:ln>
            <a:noFill/>
          </a:ln>
        </p:spPr>
      </p:pic>
      <p:pic>
        <p:nvPicPr>
          <p:cNvPr id="369" name="Google Shape;369;p40"/>
          <p:cNvPicPr preferRelativeResize="0"/>
          <p:nvPr/>
        </p:nvPicPr>
        <p:blipFill>
          <a:blip r:embed="rId7">
            <a:alphaModFix/>
          </a:blip>
          <a:stretch>
            <a:fillRect/>
          </a:stretch>
        </p:blipFill>
        <p:spPr>
          <a:xfrm>
            <a:off x="4322774" y="4100276"/>
            <a:ext cx="3421449" cy="2457745"/>
          </a:xfrm>
          <a:prstGeom prst="rect">
            <a:avLst/>
          </a:prstGeom>
          <a:noFill/>
          <a:ln>
            <a:noFill/>
          </a:ln>
        </p:spPr>
      </p:pic>
      <p:pic>
        <p:nvPicPr>
          <p:cNvPr id="370" name="Google Shape;370;p40"/>
          <p:cNvPicPr preferRelativeResize="0"/>
          <p:nvPr/>
        </p:nvPicPr>
        <p:blipFill>
          <a:blip r:embed="rId8">
            <a:alphaModFix/>
          </a:blip>
          <a:stretch>
            <a:fillRect/>
          </a:stretch>
        </p:blipFill>
        <p:spPr>
          <a:xfrm>
            <a:off x="380498" y="4065150"/>
            <a:ext cx="3421452" cy="2457749"/>
          </a:xfrm>
          <a:prstGeom prst="rect">
            <a:avLst/>
          </a:prstGeom>
          <a:noFill/>
          <a:ln>
            <a:noFill/>
          </a:ln>
        </p:spPr>
      </p:pic>
      <p:sp>
        <p:nvSpPr>
          <p:cNvPr id="371" name="Google Shape;371;p40"/>
          <p:cNvSpPr txBox="1"/>
          <p:nvPr/>
        </p:nvSpPr>
        <p:spPr>
          <a:xfrm>
            <a:off x="255428" y="328550"/>
            <a:ext cx="8029500" cy="7695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zh-CN" sz="3600">
                <a:solidFill>
                  <a:srgbClr val="1C4885"/>
                </a:solidFill>
              </a:rPr>
              <a:t>PCA</a:t>
            </a:r>
            <a:endParaRPr sz="600"/>
          </a:p>
        </p:txBody>
      </p:sp>
      <p:sp>
        <p:nvSpPr>
          <p:cNvPr id="372" name="Google Shape;372;p40"/>
          <p:cNvSpPr/>
          <p:nvPr/>
        </p:nvSpPr>
        <p:spPr>
          <a:xfrm>
            <a:off x="157425" y="3716875"/>
            <a:ext cx="3719100" cy="769500"/>
          </a:xfrm>
          <a:prstGeom prst="rect">
            <a:avLst/>
          </a:prstGeom>
          <a:solidFill>
            <a:srgbClr val="3C78D8"/>
          </a:solidFill>
          <a:ln w="3810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0"/>
          <p:cNvSpPr/>
          <p:nvPr/>
        </p:nvSpPr>
        <p:spPr>
          <a:xfrm>
            <a:off x="4111400" y="3716875"/>
            <a:ext cx="3719100" cy="769500"/>
          </a:xfrm>
          <a:prstGeom prst="rect">
            <a:avLst/>
          </a:prstGeom>
          <a:solidFill>
            <a:srgbClr val="3C78D8"/>
          </a:solidFill>
          <a:ln w="3810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0"/>
          <p:cNvSpPr/>
          <p:nvPr/>
        </p:nvSpPr>
        <p:spPr>
          <a:xfrm>
            <a:off x="8067325" y="3716875"/>
            <a:ext cx="3719100" cy="769500"/>
          </a:xfrm>
          <a:prstGeom prst="rect">
            <a:avLst/>
          </a:prstGeom>
          <a:solidFill>
            <a:srgbClr val="3C78D8"/>
          </a:solidFill>
          <a:ln w="3810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0"/>
          <p:cNvSpPr txBox="1"/>
          <p:nvPr/>
        </p:nvSpPr>
        <p:spPr>
          <a:xfrm>
            <a:off x="1017973" y="3794875"/>
            <a:ext cx="1998000" cy="769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CN" sz="3600">
                <a:solidFill>
                  <a:srgbClr val="FFFFFF"/>
                </a:solidFill>
              </a:rPr>
              <a:t>Data A</a:t>
            </a:r>
            <a:endParaRPr sz="600">
              <a:solidFill>
                <a:srgbClr val="FFFFFF"/>
              </a:solidFill>
            </a:endParaRPr>
          </a:p>
        </p:txBody>
      </p:sp>
      <p:sp>
        <p:nvSpPr>
          <p:cNvPr id="376" name="Google Shape;376;p40"/>
          <p:cNvSpPr txBox="1"/>
          <p:nvPr/>
        </p:nvSpPr>
        <p:spPr>
          <a:xfrm>
            <a:off x="5034511" y="3794875"/>
            <a:ext cx="1998000" cy="769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CN" sz="3600">
                <a:solidFill>
                  <a:srgbClr val="FFFFFF"/>
                </a:solidFill>
              </a:rPr>
              <a:t>Data B</a:t>
            </a:r>
            <a:endParaRPr sz="600">
              <a:solidFill>
                <a:srgbClr val="FFFFFF"/>
              </a:solidFill>
            </a:endParaRPr>
          </a:p>
        </p:txBody>
      </p:sp>
      <p:sp>
        <p:nvSpPr>
          <p:cNvPr id="377" name="Google Shape;377;p40"/>
          <p:cNvSpPr txBox="1"/>
          <p:nvPr/>
        </p:nvSpPr>
        <p:spPr>
          <a:xfrm>
            <a:off x="9051036" y="3794875"/>
            <a:ext cx="1998000" cy="769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CN" sz="3600">
                <a:solidFill>
                  <a:srgbClr val="FFFFFF"/>
                </a:solidFill>
              </a:rPr>
              <a:t>Data C</a:t>
            </a:r>
            <a:endParaRPr sz="600">
              <a:solidFill>
                <a:srgbClr val="FFFFFF"/>
              </a:solidFill>
            </a:endParaRPr>
          </a:p>
        </p:txBody>
      </p:sp>
      <p:sp>
        <p:nvSpPr>
          <p:cNvPr id="378" name="Google Shape;378;p40"/>
          <p:cNvSpPr txBox="1"/>
          <p:nvPr/>
        </p:nvSpPr>
        <p:spPr>
          <a:xfrm>
            <a:off x="608474" y="4564375"/>
            <a:ext cx="933900" cy="459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CN" sz="1700">
                <a:solidFill>
                  <a:srgbClr val="FF0000"/>
                </a:solidFill>
              </a:rPr>
              <a:t>59.4%</a:t>
            </a:r>
            <a:endParaRPr sz="100">
              <a:solidFill>
                <a:srgbClr val="FF0000"/>
              </a:solidFill>
            </a:endParaRPr>
          </a:p>
        </p:txBody>
      </p:sp>
      <p:sp>
        <p:nvSpPr>
          <p:cNvPr id="379" name="Google Shape;379;p40"/>
          <p:cNvSpPr txBox="1"/>
          <p:nvPr/>
        </p:nvSpPr>
        <p:spPr>
          <a:xfrm>
            <a:off x="4609049" y="4564375"/>
            <a:ext cx="933900" cy="459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CN" sz="1700">
                <a:solidFill>
                  <a:srgbClr val="FF0000"/>
                </a:solidFill>
              </a:rPr>
              <a:t>62.9%</a:t>
            </a:r>
            <a:endParaRPr sz="100">
              <a:solidFill>
                <a:srgbClr val="FF0000"/>
              </a:solidFill>
            </a:endParaRPr>
          </a:p>
        </p:txBody>
      </p:sp>
      <p:sp>
        <p:nvSpPr>
          <p:cNvPr id="380" name="Google Shape;380;p40"/>
          <p:cNvSpPr txBox="1"/>
          <p:nvPr/>
        </p:nvSpPr>
        <p:spPr>
          <a:xfrm>
            <a:off x="8609624" y="4486375"/>
            <a:ext cx="933900" cy="459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CN" sz="1700">
                <a:solidFill>
                  <a:srgbClr val="FF0000"/>
                </a:solidFill>
              </a:rPr>
              <a:t>71.9%</a:t>
            </a:r>
            <a:endParaRPr sz="100">
              <a:solidFill>
                <a:srgbClr val="FF0000"/>
              </a:solidFill>
            </a:endParaRPr>
          </a:p>
        </p:txBody>
      </p:sp>
      <p:sp>
        <p:nvSpPr>
          <p:cNvPr id="21" name="矩形 20"/>
          <p:cNvSpPr/>
          <p:nvPr/>
        </p:nvSpPr>
        <p:spPr>
          <a:xfrm>
            <a:off x="11093606" y="218508"/>
            <a:ext cx="809838" cy="369332"/>
          </a:xfrm>
          <a:prstGeom prst="rect">
            <a:avLst/>
          </a:prstGeom>
        </p:spPr>
        <p:txBody>
          <a:bodyPr wrap="none">
            <a:spAutoFit/>
          </a:bodyPr>
          <a:lstStyle/>
          <a:p>
            <a:pPr lvl="0" algn="ctr"/>
            <a:r>
              <a:rPr lang="en-US" altLang="zh-TW" sz="1800" b="1" dirty="0" smtClean="0">
                <a:solidFill>
                  <a:srgbClr val="2F5597"/>
                </a:solidFill>
                <a:latin typeface="Poppins"/>
                <a:ea typeface="Poppins"/>
                <a:cs typeface="Poppins"/>
                <a:sym typeface="Poppins"/>
              </a:rPr>
              <a:t>14</a:t>
            </a:r>
            <a:r>
              <a:rPr lang="en-US" altLang="zh-CN" sz="1800" b="1" dirty="0" smtClean="0">
                <a:solidFill>
                  <a:srgbClr val="2F5597"/>
                </a:solidFill>
                <a:latin typeface="Poppins"/>
                <a:ea typeface="Poppins"/>
                <a:cs typeface="Poppins"/>
                <a:sym typeface="Poppins"/>
              </a:rPr>
              <a:t>/33</a:t>
            </a:r>
            <a:endParaRPr lang="zh-CN" altLang="en-US" sz="1050" b="1" dirty="0">
              <a:solidFill>
                <a:srgbClr val="2F5597"/>
              </a:solidFill>
              <a:latin typeface="Poppins"/>
              <a:ea typeface="Poppins"/>
              <a:cs typeface="Poppins"/>
              <a:sym typeface="Poppins"/>
            </a:endParaRPr>
          </a:p>
        </p:txBody>
      </p:sp>
    </p:spTree>
    <p:extLst>
      <p:ext uri="{BB962C8B-B14F-4D97-AF65-F5344CB8AC3E}">
        <p14:creationId xmlns:p14="http://schemas.microsoft.com/office/powerpoint/2010/main" val="27844573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41"/>
          <p:cNvSpPr/>
          <p:nvPr/>
        </p:nvSpPr>
        <p:spPr>
          <a:xfrm>
            <a:off x="155475" y="1098050"/>
            <a:ext cx="3719100" cy="5488200"/>
          </a:xfrm>
          <a:prstGeom prst="rect">
            <a:avLst/>
          </a:prstGeom>
          <a:noFill/>
          <a:ln w="38100"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1"/>
          <p:cNvSpPr/>
          <p:nvPr/>
        </p:nvSpPr>
        <p:spPr>
          <a:xfrm>
            <a:off x="4112375" y="1116275"/>
            <a:ext cx="3719100" cy="5488200"/>
          </a:xfrm>
          <a:prstGeom prst="rect">
            <a:avLst/>
          </a:prstGeom>
          <a:noFill/>
          <a:ln w="38100"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1"/>
          <p:cNvSpPr/>
          <p:nvPr/>
        </p:nvSpPr>
        <p:spPr>
          <a:xfrm>
            <a:off x="8067325" y="1116275"/>
            <a:ext cx="3719100" cy="5469900"/>
          </a:xfrm>
          <a:prstGeom prst="rect">
            <a:avLst/>
          </a:prstGeom>
          <a:noFill/>
          <a:ln w="38100"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9" name="Google Shape;389;p41"/>
          <p:cNvPicPr preferRelativeResize="0"/>
          <p:nvPr/>
        </p:nvPicPr>
        <p:blipFill>
          <a:blip r:embed="rId3">
            <a:alphaModFix/>
          </a:blip>
          <a:stretch>
            <a:fillRect/>
          </a:stretch>
        </p:blipFill>
        <p:spPr>
          <a:xfrm>
            <a:off x="647425" y="4563575"/>
            <a:ext cx="2735190" cy="1964776"/>
          </a:xfrm>
          <a:prstGeom prst="rect">
            <a:avLst/>
          </a:prstGeom>
          <a:noFill/>
          <a:ln>
            <a:noFill/>
          </a:ln>
        </p:spPr>
      </p:pic>
      <p:pic>
        <p:nvPicPr>
          <p:cNvPr id="390" name="Google Shape;390;p41"/>
          <p:cNvPicPr preferRelativeResize="0"/>
          <p:nvPr/>
        </p:nvPicPr>
        <p:blipFill>
          <a:blip r:embed="rId4">
            <a:alphaModFix/>
          </a:blip>
          <a:stretch>
            <a:fillRect/>
          </a:stretch>
        </p:blipFill>
        <p:spPr>
          <a:xfrm>
            <a:off x="4611613" y="4524572"/>
            <a:ext cx="2843775" cy="2042776"/>
          </a:xfrm>
          <a:prstGeom prst="rect">
            <a:avLst/>
          </a:prstGeom>
          <a:noFill/>
          <a:ln>
            <a:noFill/>
          </a:ln>
        </p:spPr>
      </p:pic>
      <p:pic>
        <p:nvPicPr>
          <p:cNvPr id="391" name="Google Shape;391;p41"/>
          <p:cNvPicPr preferRelativeResize="0"/>
          <p:nvPr/>
        </p:nvPicPr>
        <p:blipFill>
          <a:blip r:embed="rId5">
            <a:alphaModFix/>
          </a:blip>
          <a:stretch>
            <a:fillRect/>
          </a:stretch>
        </p:blipFill>
        <p:spPr>
          <a:xfrm>
            <a:off x="8504977" y="4486377"/>
            <a:ext cx="2843766" cy="2042750"/>
          </a:xfrm>
          <a:prstGeom prst="rect">
            <a:avLst/>
          </a:prstGeom>
          <a:noFill/>
          <a:ln>
            <a:noFill/>
          </a:ln>
        </p:spPr>
      </p:pic>
      <p:pic>
        <p:nvPicPr>
          <p:cNvPr id="392" name="Google Shape;392;p41"/>
          <p:cNvPicPr preferRelativeResize="0"/>
          <p:nvPr/>
        </p:nvPicPr>
        <p:blipFill>
          <a:blip r:embed="rId6">
            <a:alphaModFix/>
          </a:blip>
          <a:stretch>
            <a:fillRect/>
          </a:stretch>
        </p:blipFill>
        <p:spPr>
          <a:xfrm>
            <a:off x="4255563" y="1214245"/>
            <a:ext cx="3430776" cy="2464430"/>
          </a:xfrm>
          <a:prstGeom prst="rect">
            <a:avLst/>
          </a:prstGeom>
          <a:noFill/>
          <a:ln>
            <a:noFill/>
          </a:ln>
        </p:spPr>
      </p:pic>
      <p:pic>
        <p:nvPicPr>
          <p:cNvPr id="393" name="Google Shape;393;p41"/>
          <p:cNvPicPr preferRelativeResize="0"/>
          <p:nvPr/>
        </p:nvPicPr>
        <p:blipFill>
          <a:blip r:embed="rId7">
            <a:alphaModFix/>
          </a:blip>
          <a:stretch>
            <a:fillRect/>
          </a:stretch>
        </p:blipFill>
        <p:spPr>
          <a:xfrm>
            <a:off x="301600" y="1175250"/>
            <a:ext cx="3430776" cy="2464426"/>
          </a:xfrm>
          <a:prstGeom prst="rect">
            <a:avLst/>
          </a:prstGeom>
          <a:noFill/>
          <a:ln>
            <a:noFill/>
          </a:ln>
        </p:spPr>
      </p:pic>
      <p:pic>
        <p:nvPicPr>
          <p:cNvPr id="394" name="Google Shape;394;p41"/>
          <p:cNvPicPr preferRelativeResize="0"/>
          <p:nvPr/>
        </p:nvPicPr>
        <p:blipFill>
          <a:blip r:embed="rId8">
            <a:alphaModFix/>
          </a:blip>
          <a:stretch>
            <a:fillRect/>
          </a:stretch>
        </p:blipFill>
        <p:spPr>
          <a:xfrm>
            <a:off x="8211487" y="1175238"/>
            <a:ext cx="3430770" cy="2464449"/>
          </a:xfrm>
          <a:prstGeom prst="rect">
            <a:avLst/>
          </a:prstGeom>
          <a:noFill/>
          <a:ln>
            <a:noFill/>
          </a:ln>
        </p:spPr>
      </p:pic>
      <p:sp>
        <p:nvSpPr>
          <p:cNvPr id="395" name="Google Shape;395;p41"/>
          <p:cNvSpPr txBox="1"/>
          <p:nvPr/>
        </p:nvSpPr>
        <p:spPr>
          <a:xfrm>
            <a:off x="255428" y="328550"/>
            <a:ext cx="8029500" cy="7695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zh-CN" sz="3600">
                <a:solidFill>
                  <a:srgbClr val="1C4885"/>
                </a:solidFill>
              </a:rPr>
              <a:t>SVD</a:t>
            </a:r>
            <a:endParaRPr sz="600"/>
          </a:p>
        </p:txBody>
      </p:sp>
      <p:sp>
        <p:nvSpPr>
          <p:cNvPr id="396" name="Google Shape;396;p41"/>
          <p:cNvSpPr/>
          <p:nvPr/>
        </p:nvSpPr>
        <p:spPr>
          <a:xfrm>
            <a:off x="157425" y="3716875"/>
            <a:ext cx="3719100" cy="769500"/>
          </a:xfrm>
          <a:prstGeom prst="rect">
            <a:avLst/>
          </a:prstGeom>
          <a:solidFill>
            <a:srgbClr val="3C78D8"/>
          </a:solidFill>
          <a:ln w="3810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1"/>
          <p:cNvSpPr/>
          <p:nvPr/>
        </p:nvSpPr>
        <p:spPr>
          <a:xfrm>
            <a:off x="4111400" y="3716875"/>
            <a:ext cx="3719100" cy="769500"/>
          </a:xfrm>
          <a:prstGeom prst="rect">
            <a:avLst/>
          </a:prstGeom>
          <a:solidFill>
            <a:srgbClr val="3C78D8"/>
          </a:solidFill>
          <a:ln w="3810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1"/>
          <p:cNvSpPr/>
          <p:nvPr/>
        </p:nvSpPr>
        <p:spPr>
          <a:xfrm>
            <a:off x="8067325" y="3716875"/>
            <a:ext cx="3719100" cy="769500"/>
          </a:xfrm>
          <a:prstGeom prst="rect">
            <a:avLst/>
          </a:prstGeom>
          <a:solidFill>
            <a:srgbClr val="3C78D8"/>
          </a:solidFill>
          <a:ln w="3810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1"/>
          <p:cNvSpPr txBox="1"/>
          <p:nvPr/>
        </p:nvSpPr>
        <p:spPr>
          <a:xfrm>
            <a:off x="1017973" y="3794875"/>
            <a:ext cx="1998000" cy="769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CN" sz="3600">
                <a:solidFill>
                  <a:srgbClr val="FFFFFF"/>
                </a:solidFill>
              </a:rPr>
              <a:t>Data A</a:t>
            </a:r>
            <a:endParaRPr sz="600">
              <a:solidFill>
                <a:srgbClr val="FFFFFF"/>
              </a:solidFill>
            </a:endParaRPr>
          </a:p>
        </p:txBody>
      </p:sp>
      <p:sp>
        <p:nvSpPr>
          <p:cNvPr id="400" name="Google Shape;400;p41"/>
          <p:cNvSpPr txBox="1"/>
          <p:nvPr/>
        </p:nvSpPr>
        <p:spPr>
          <a:xfrm>
            <a:off x="5034511" y="3794875"/>
            <a:ext cx="1998000" cy="769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CN" sz="3600">
                <a:solidFill>
                  <a:srgbClr val="FFFFFF"/>
                </a:solidFill>
              </a:rPr>
              <a:t>Data B</a:t>
            </a:r>
            <a:endParaRPr sz="600">
              <a:solidFill>
                <a:srgbClr val="FFFFFF"/>
              </a:solidFill>
            </a:endParaRPr>
          </a:p>
        </p:txBody>
      </p:sp>
      <p:sp>
        <p:nvSpPr>
          <p:cNvPr id="401" name="Google Shape;401;p41"/>
          <p:cNvSpPr txBox="1"/>
          <p:nvPr/>
        </p:nvSpPr>
        <p:spPr>
          <a:xfrm>
            <a:off x="9051036" y="3794875"/>
            <a:ext cx="1998000" cy="769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CN" sz="3600">
                <a:solidFill>
                  <a:srgbClr val="FFFFFF"/>
                </a:solidFill>
              </a:rPr>
              <a:t>Data C</a:t>
            </a:r>
            <a:endParaRPr sz="600">
              <a:solidFill>
                <a:srgbClr val="FFFFFF"/>
              </a:solidFill>
            </a:endParaRPr>
          </a:p>
        </p:txBody>
      </p:sp>
      <p:sp>
        <p:nvSpPr>
          <p:cNvPr id="18" name="矩形 17"/>
          <p:cNvSpPr/>
          <p:nvPr/>
        </p:nvSpPr>
        <p:spPr>
          <a:xfrm>
            <a:off x="11096010" y="218508"/>
            <a:ext cx="805029" cy="369332"/>
          </a:xfrm>
          <a:prstGeom prst="rect">
            <a:avLst/>
          </a:prstGeom>
        </p:spPr>
        <p:txBody>
          <a:bodyPr wrap="none">
            <a:spAutoFit/>
          </a:bodyPr>
          <a:lstStyle/>
          <a:p>
            <a:pPr lvl="0" algn="ctr"/>
            <a:r>
              <a:rPr lang="en-US" altLang="zh-TW" sz="1800" b="1" dirty="0" smtClean="0">
                <a:solidFill>
                  <a:srgbClr val="2F5597"/>
                </a:solidFill>
                <a:latin typeface="Poppins"/>
                <a:ea typeface="Poppins"/>
                <a:cs typeface="Poppins"/>
                <a:sym typeface="Poppins"/>
              </a:rPr>
              <a:t>15</a:t>
            </a:r>
            <a:r>
              <a:rPr lang="en-US" altLang="zh-CN" sz="1800" b="1" dirty="0" smtClean="0">
                <a:solidFill>
                  <a:srgbClr val="2F5597"/>
                </a:solidFill>
                <a:latin typeface="Poppins"/>
                <a:ea typeface="Poppins"/>
                <a:cs typeface="Poppins"/>
                <a:sym typeface="Poppins"/>
              </a:rPr>
              <a:t>/33</a:t>
            </a:r>
            <a:endParaRPr lang="zh-CN" altLang="en-US" sz="1050" b="1" dirty="0">
              <a:solidFill>
                <a:srgbClr val="2F5597"/>
              </a:solidFill>
              <a:latin typeface="Poppins"/>
              <a:ea typeface="Poppins"/>
              <a:cs typeface="Poppins"/>
              <a:sym typeface="Poppins"/>
            </a:endParaRPr>
          </a:p>
        </p:txBody>
      </p:sp>
    </p:spTree>
    <p:extLst>
      <p:ext uri="{BB962C8B-B14F-4D97-AF65-F5344CB8AC3E}">
        <p14:creationId xmlns:p14="http://schemas.microsoft.com/office/powerpoint/2010/main" val="9614472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pic>
        <p:nvPicPr>
          <p:cNvPr id="407" name="Google Shape;407;p42"/>
          <p:cNvPicPr preferRelativeResize="0"/>
          <p:nvPr/>
        </p:nvPicPr>
        <p:blipFill>
          <a:blip r:embed="rId3">
            <a:alphaModFix/>
          </a:blip>
          <a:stretch>
            <a:fillRect/>
          </a:stretch>
        </p:blipFill>
        <p:spPr>
          <a:xfrm>
            <a:off x="641175" y="1583475"/>
            <a:ext cx="3391599" cy="2543699"/>
          </a:xfrm>
          <a:prstGeom prst="rect">
            <a:avLst/>
          </a:prstGeom>
          <a:noFill/>
          <a:ln>
            <a:noFill/>
          </a:ln>
        </p:spPr>
      </p:pic>
      <p:sp>
        <p:nvSpPr>
          <p:cNvPr id="408" name="Google Shape;408;p42"/>
          <p:cNvSpPr txBox="1"/>
          <p:nvPr/>
        </p:nvSpPr>
        <p:spPr>
          <a:xfrm>
            <a:off x="948975" y="3469500"/>
            <a:ext cx="564600" cy="38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CN"/>
              <a:t>PCA</a:t>
            </a:r>
            <a:endParaRPr/>
          </a:p>
        </p:txBody>
      </p:sp>
      <p:pic>
        <p:nvPicPr>
          <p:cNvPr id="409" name="Google Shape;409;p42"/>
          <p:cNvPicPr preferRelativeResize="0"/>
          <p:nvPr/>
        </p:nvPicPr>
        <p:blipFill>
          <a:blip r:embed="rId4">
            <a:alphaModFix/>
          </a:blip>
          <a:stretch>
            <a:fillRect/>
          </a:stretch>
        </p:blipFill>
        <p:spPr>
          <a:xfrm>
            <a:off x="641175" y="4127181"/>
            <a:ext cx="3271350" cy="2453519"/>
          </a:xfrm>
          <a:prstGeom prst="rect">
            <a:avLst/>
          </a:prstGeom>
          <a:noFill/>
          <a:ln>
            <a:noFill/>
          </a:ln>
        </p:spPr>
      </p:pic>
      <p:sp>
        <p:nvSpPr>
          <p:cNvPr id="410" name="Google Shape;410;p42"/>
          <p:cNvSpPr txBox="1"/>
          <p:nvPr/>
        </p:nvSpPr>
        <p:spPr>
          <a:xfrm>
            <a:off x="1003075" y="5874650"/>
            <a:ext cx="620700" cy="34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CN"/>
              <a:t>SVD</a:t>
            </a:r>
            <a:endParaRPr/>
          </a:p>
        </p:txBody>
      </p:sp>
      <p:graphicFrame>
        <p:nvGraphicFramePr>
          <p:cNvPr id="411" name="Google Shape;411;p42"/>
          <p:cNvGraphicFramePr/>
          <p:nvPr/>
        </p:nvGraphicFramePr>
        <p:xfrm>
          <a:off x="4989063" y="3253100"/>
          <a:ext cx="6818175" cy="1188630"/>
        </p:xfrm>
        <a:graphic>
          <a:graphicData uri="http://schemas.openxmlformats.org/drawingml/2006/table">
            <a:tbl>
              <a:tblPr>
                <a:noFill/>
              </a:tblPr>
              <a:tblGrid>
                <a:gridCol w="974025">
                  <a:extLst>
                    <a:ext uri="{9D8B030D-6E8A-4147-A177-3AD203B41FA5}">
                      <a16:colId xmlns:a16="http://schemas.microsoft.com/office/drawing/2014/main" val="20000"/>
                    </a:ext>
                  </a:extLst>
                </a:gridCol>
                <a:gridCol w="974025">
                  <a:extLst>
                    <a:ext uri="{9D8B030D-6E8A-4147-A177-3AD203B41FA5}">
                      <a16:colId xmlns:a16="http://schemas.microsoft.com/office/drawing/2014/main" val="20001"/>
                    </a:ext>
                  </a:extLst>
                </a:gridCol>
                <a:gridCol w="974025">
                  <a:extLst>
                    <a:ext uri="{9D8B030D-6E8A-4147-A177-3AD203B41FA5}">
                      <a16:colId xmlns:a16="http://schemas.microsoft.com/office/drawing/2014/main" val="20002"/>
                    </a:ext>
                  </a:extLst>
                </a:gridCol>
                <a:gridCol w="974025">
                  <a:extLst>
                    <a:ext uri="{9D8B030D-6E8A-4147-A177-3AD203B41FA5}">
                      <a16:colId xmlns:a16="http://schemas.microsoft.com/office/drawing/2014/main" val="20003"/>
                    </a:ext>
                  </a:extLst>
                </a:gridCol>
                <a:gridCol w="974025">
                  <a:extLst>
                    <a:ext uri="{9D8B030D-6E8A-4147-A177-3AD203B41FA5}">
                      <a16:colId xmlns:a16="http://schemas.microsoft.com/office/drawing/2014/main" val="20004"/>
                    </a:ext>
                  </a:extLst>
                </a:gridCol>
                <a:gridCol w="974025">
                  <a:extLst>
                    <a:ext uri="{9D8B030D-6E8A-4147-A177-3AD203B41FA5}">
                      <a16:colId xmlns:a16="http://schemas.microsoft.com/office/drawing/2014/main" val="20005"/>
                    </a:ext>
                  </a:extLst>
                </a:gridCol>
                <a:gridCol w="974025">
                  <a:extLst>
                    <a:ext uri="{9D8B030D-6E8A-4147-A177-3AD203B41FA5}">
                      <a16:colId xmlns:a16="http://schemas.microsoft.com/office/drawing/2014/main" val="20006"/>
                    </a:ext>
                  </a:extLst>
                </a:gridCol>
              </a:tblGrid>
              <a:tr h="396200">
                <a:tc>
                  <a:txBody>
                    <a:bodyPr/>
                    <a:lstStyle/>
                    <a:p>
                      <a:pPr marL="0" lvl="0" indent="0" algn="l" rtl="0">
                        <a:spcBef>
                          <a:spcPts val="0"/>
                        </a:spcBef>
                        <a:spcAft>
                          <a:spcPts val="0"/>
                        </a:spcAft>
                        <a:buNone/>
                      </a:pPr>
                      <a:r>
                        <a:rPr lang="zh-CN"/>
                        <a:t>N&gt;P</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a:t>K=5</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a:t>K=6</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a:t>K=7</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a:t>K=8</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a:t>K=9</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a:t>K=10</a:t>
                      </a:r>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zh-CN"/>
                        <a:t>PCA</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a:t>0.04032</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a:t>0.04572</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a:t>0.05015</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a:t>0.05453</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a:t>0.05880</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a:t>0.06288</a:t>
                      </a:r>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zh-CN"/>
                        <a:t>SVD</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a:t>0.02481</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a:t>0.02800</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a:t>0.03060</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a:t>0.03259</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a:t>0.03439</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a:t>0.03647</a:t>
                      </a:r>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2"/>
                  </a:ext>
                </a:extLst>
              </a:tr>
            </a:tbl>
          </a:graphicData>
        </a:graphic>
      </p:graphicFrame>
      <p:sp>
        <p:nvSpPr>
          <p:cNvPr id="412" name="Google Shape;412;p42"/>
          <p:cNvSpPr txBox="1"/>
          <p:nvPr/>
        </p:nvSpPr>
        <p:spPr>
          <a:xfrm>
            <a:off x="255428" y="328550"/>
            <a:ext cx="8029500" cy="7695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zh-CN" sz="3600">
                <a:solidFill>
                  <a:srgbClr val="1C4885"/>
                </a:solidFill>
              </a:rPr>
              <a:t>Coranking &amp; LCMC (Data A)</a:t>
            </a:r>
            <a:endParaRPr sz="600"/>
          </a:p>
        </p:txBody>
      </p:sp>
      <p:sp>
        <p:nvSpPr>
          <p:cNvPr id="8" name="矩形 7"/>
          <p:cNvSpPr/>
          <p:nvPr/>
        </p:nvSpPr>
        <p:spPr>
          <a:xfrm>
            <a:off x="11097613" y="218508"/>
            <a:ext cx="801823" cy="369332"/>
          </a:xfrm>
          <a:prstGeom prst="rect">
            <a:avLst/>
          </a:prstGeom>
        </p:spPr>
        <p:txBody>
          <a:bodyPr wrap="none">
            <a:spAutoFit/>
          </a:bodyPr>
          <a:lstStyle/>
          <a:p>
            <a:pPr lvl="0" algn="ctr"/>
            <a:r>
              <a:rPr lang="en-US" altLang="zh-TW" sz="1800" b="1" dirty="0" smtClean="0">
                <a:solidFill>
                  <a:srgbClr val="2F5597"/>
                </a:solidFill>
                <a:latin typeface="Poppins"/>
                <a:ea typeface="Poppins"/>
                <a:cs typeface="Poppins"/>
                <a:sym typeface="Poppins"/>
              </a:rPr>
              <a:t>16</a:t>
            </a:r>
            <a:r>
              <a:rPr lang="en-US" altLang="zh-CN" sz="1800" b="1" dirty="0" smtClean="0">
                <a:solidFill>
                  <a:srgbClr val="2F5597"/>
                </a:solidFill>
                <a:latin typeface="Poppins"/>
                <a:ea typeface="Poppins"/>
                <a:cs typeface="Poppins"/>
                <a:sym typeface="Poppins"/>
              </a:rPr>
              <a:t>/33</a:t>
            </a:r>
            <a:endParaRPr lang="zh-CN" altLang="en-US" sz="1050" b="1" dirty="0">
              <a:solidFill>
                <a:srgbClr val="2F5597"/>
              </a:solidFill>
              <a:latin typeface="Poppins"/>
              <a:ea typeface="Poppins"/>
              <a:cs typeface="Poppins"/>
              <a:sym typeface="Poppins"/>
            </a:endParaRPr>
          </a:p>
        </p:txBody>
      </p:sp>
    </p:spTree>
    <p:extLst>
      <p:ext uri="{BB962C8B-B14F-4D97-AF65-F5344CB8AC3E}">
        <p14:creationId xmlns:p14="http://schemas.microsoft.com/office/powerpoint/2010/main" val="28389055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graphicFrame>
        <p:nvGraphicFramePr>
          <p:cNvPr id="418" name="Google Shape;418;p43"/>
          <p:cNvGraphicFramePr/>
          <p:nvPr/>
        </p:nvGraphicFramePr>
        <p:xfrm>
          <a:off x="4989063" y="3253100"/>
          <a:ext cx="6818175" cy="1188630"/>
        </p:xfrm>
        <a:graphic>
          <a:graphicData uri="http://schemas.openxmlformats.org/drawingml/2006/table">
            <a:tbl>
              <a:tblPr>
                <a:noFill/>
              </a:tblPr>
              <a:tblGrid>
                <a:gridCol w="974025">
                  <a:extLst>
                    <a:ext uri="{9D8B030D-6E8A-4147-A177-3AD203B41FA5}">
                      <a16:colId xmlns:a16="http://schemas.microsoft.com/office/drawing/2014/main" val="20000"/>
                    </a:ext>
                  </a:extLst>
                </a:gridCol>
                <a:gridCol w="974025">
                  <a:extLst>
                    <a:ext uri="{9D8B030D-6E8A-4147-A177-3AD203B41FA5}">
                      <a16:colId xmlns:a16="http://schemas.microsoft.com/office/drawing/2014/main" val="20001"/>
                    </a:ext>
                  </a:extLst>
                </a:gridCol>
                <a:gridCol w="974025">
                  <a:extLst>
                    <a:ext uri="{9D8B030D-6E8A-4147-A177-3AD203B41FA5}">
                      <a16:colId xmlns:a16="http://schemas.microsoft.com/office/drawing/2014/main" val="20002"/>
                    </a:ext>
                  </a:extLst>
                </a:gridCol>
                <a:gridCol w="974025">
                  <a:extLst>
                    <a:ext uri="{9D8B030D-6E8A-4147-A177-3AD203B41FA5}">
                      <a16:colId xmlns:a16="http://schemas.microsoft.com/office/drawing/2014/main" val="20003"/>
                    </a:ext>
                  </a:extLst>
                </a:gridCol>
                <a:gridCol w="974025">
                  <a:extLst>
                    <a:ext uri="{9D8B030D-6E8A-4147-A177-3AD203B41FA5}">
                      <a16:colId xmlns:a16="http://schemas.microsoft.com/office/drawing/2014/main" val="20004"/>
                    </a:ext>
                  </a:extLst>
                </a:gridCol>
                <a:gridCol w="974025">
                  <a:extLst>
                    <a:ext uri="{9D8B030D-6E8A-4147-A177-3AD203B41FA5}">
                      <a16:colId xmlns:a16="http://schemas.microsoft.com/office/drawing/2014/main" val="20005"/>
                    </a:ext>
                  </a:extLst>
                </a:gridCol>
                <a:gridCol w="974025">
                  <a:extLst>
                    <a:ext uri="{9D8B030D-6E8A-4147-A177-3AD203B41FA5}">
                      <a16:colId xmlns:a16="http://schemas.microsoft.com/office/drawing/2014/main" val="20006"/>
                    </a:ext>
                  </a:extLst>
                </a:gridCol>
              </a:tblGrid>
              <a:tr h="396200">
                <a:tc>
                  <a:txBody>
                    <a:bodyPr/>
                    <a:lstStyle/>
                    <a:p>
                      <a:pPr marL="0" lvl="0" indent="0" algn="l" rtl="0">
                        <a:spcBef>
                          <a:spcPts val="0"/>
                        </a:spcBef>
                        <a:spcAft>
                          <a:spcPts val="0"/>
                        </a:spcAft>
                        <a:buNone/>
                      </a:pPr>
                      <a:r>
                        <a:rPr lang="zh-CN"/>
                        <a:t>N=P</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a:t>K=5</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a:t>K=6</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a:t>K=7</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a:t>K=8</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a:t>K=9</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a:t>K=10</a:t>
                      </a:r>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zh-CN"/>
                        <a:t>PCA</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a:t>0.34836</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a:t>0.37165</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a:t>0.40193</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a:t>0.39935</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a:t>0.42332</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a:t>0.43821</a:t>
                      </a:r>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zh-CN"/>
                        <a:t>SVD</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a:t>0.17602</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a:t>0.19434</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a:t>0.21196</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a:t>0.22381</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a:t>0.24128</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a:t>0.24672</a:t>
                      </a:r>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2"/>
                  </a:ext>
                </a:extLst>
              </a:tr>
            </a:tbl>
          </a:graphicData>
        </a:graphic>
      </p:graphicFrame>
      <p:pic>
        <p:nvPicPr>
          <p:cNvPr id="419" name="Google Shape;419;p43"/>
          <p:cNvPicPr preferRelativeResize="0"/>
          <p:nvPr/>
        </p:nvPicPr>
        <p:blipFill>
          <a:blip r:embed="rId3">
            <a:alphaModFix/>
          </a:blip>
          <a:stretch>
            <a:fillRect/>
          </a:stretch>
        </p:blipFill>
        <p:spPr>
          <a:xfrm>
            <a:off x="721575" y="1647900"/>
            <a:ext cx="3298401" cy="2473801"/>
          </a:xfrm>
          <a:prstGeom prst="rect">
            <a:avLst/>
          </a:prstGeom>
          <a:noFill/>
          <a:ln>
            <a:noFill/>
          </a:ln>
        </p:spPr>
      </p:pic>
      <p:pic>
        <p:nvPicPr>
          <p:cNvPr id="420" name="Google Shape;420;p43"/>
          <p:cNvPicPr preferRelativeResize="0"/>
          <p:nvPr/>
        </p:nvPicPr>
        <p:blipFill>
          <a:blip r:embed="rId4">
            <a:alphaModFix/>
          </a:blip>
          <a:stretch>
            <a:fillRect/>
          </a:stretch>
        </p:blipFill>
        <p:spPr>
          <a:xfrm>
            <a:off x="704650" y="4204656"/>
            <a:ext cx="3239124" cy="2429343"/>
          </a:xfrm>
          <a:prstGeom prst="rect">
            <a:avLst/>
          </a:prstGeom>
          <a:noFill/>
          <a:ln>
            <a:noFill/>
          </a:ln>
        </p:spPr>
      </p:pic>
      <p:sp>
        <p:nvSpPr>
          <p:cNvPr id="421" name="Google Shape;421;p43"/>
          <p:cNvSpPr txBox="1"/>
          <p:nvPr/>
        </p:nvSpPr>
        <p:spPr>
          <a:xfrm>
            <a:off x="255428" y="328550"/>
            <a:ext cx="8029500" cy="7695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zh-CN" sz="3600">
                <a:solidFill>
                  <a:srgbClr val="1C4885"/>
                </a:solidFill>
              </a:rPr>
              <a:t>Coranking &amp; LCMC (Data B)</a:t>
            </a:r>
            <a:endParaRPr sz="600"/>
          </a:p>
        </p:txBody>
      </p:sp>
      <p:sp>
        <p:nvSpPr>
          <p:cNvPr id="422" name="Google Shape;422;p43"/>
          <p:cNvSpPr txBox="1"/>
          <p:nvPr/>
        </p:nvSpPr>
        <p:spPr>
          <a:xfrm>
            <a:off x="958000" y="3370300"/>
            <a:ext cx="564600" cy="38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CN"/>
              <a:t>PCA</a:t>
            </a:r>
            <a:endParaRPr/>
          </a:p>
        </p:txBody>
      </p:sp>
      <p:sp>
        <p:nvSpPr>
          <p:cNvPr id="423" name="Google Shape;423;p43"/>
          <p:cNvSpPr txBox="1"/>
          <p:nvPr/>
        </p:nvSpPr>
        <p:spPr>
          <a:xfrm>
            <a:off x="1003075" y="5874650"/>
            <a:ext cx="620700" cy="34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CN"/>
              <a:t>SVD</a:t>
            </a:r>
            <a:endParaRPr/>
          </a:p>
        </p:txBody>
      </p:sp>
      <p:sp>
        <p:nvSpPr>
          <p:cNvPr id="8" name="矩形 7"/>
          <p:cNvSpPr/>
          <p:nvPr/>
        </p:nvSpPr>
        <p:spPr>
          <a:xfrm>
            <a:off x="11109635" y="218508"/>
            <a:ext cx="777778" cy="369332"/>
          </a:xfrm>
          <a:prstGeom prst="rect">
            <a:avLst/>
          </a:prstGeom>
        </p:spPr>
        <p:txBody>
          <a:bodyPr wrap="none">
            <a:spAutoFit/>
          </a:bodyPr>
          <a:lstStyle/>
          <a:p>
            <a:pPr lvl="0" algn="ctr"/>
            <a:r>
              <a:rPr lang="en-US" altLang="zh-TW" sz="1800" b="1" dirty="0" smtClean="0">
                <a:solidFill>
                  <a:srgbClr val="2F5597"/>
                </a:solidFill>
                <a:latin typeface="Poppins"/>
                <a:ea typeface="Poppins"/>
                <a:cs typeface="Poppins"/>
                <a:sym typeface="Poppins"/>
              </a:rPr>
              <a:t>17</a:t>
            </a:r>
            <a:r>
              <a:rPr lang="en-US" altLang="zh-CN" sz="1800" b="1" dirty="0" smtClean="0">
                <a:solidFill>
                  <a:srgbClr val="2F5597"/>
                </a:solidFill>
                <a:latin typeface="Poppins"/>
                <a:ea typeface="Poppins"/>
                <a:cs typeface="Poppins"/>
                <a:sym typeface="Poppins"/>
              </a:rPr>
              <a:t>/33</a:t>
            </a:r>
            <a:endParaRPr lang="zh-CN" altLang="en-US" sz="1050" b="1" dirty="0">
              <a:solidFill>
                <a:srgbClr val="2F5597"/>
              </a:solidFill>
              <a:latin typeface="Poppins"/>
              <a:ea typeface="Poppins"/>
              <a:cs typeface="Poppins"/>
              <a:sym typeface="Poppins"/>
            </a:endParaRPr>
          </a:p>
        </p:txBody>
      </p:sp>
    </p:spTree>
    <p:extLst>
      <p:ext uri="{BB962C8B-B14F-4D97-AF65-F5344CB8AC3E}">
        <p14:creationId xmlns:p14="http://schemas.microsoft.com/office/powerpoint/2010/main" val="5542721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6"/>
          <p:cNvSpPr/>
          <p:nvPr/>
        </p:nvSpPr>
        <p:spPr>
          <a:xfrm>
            <a:off x="7988709" y="5737122"/>
            <a:ext cx="3957485" cy="825909"/>
          </a:xfrm>
          <a:prstGeom prst="rect">
            <a:avLst/>
          </a:prstGeom>
          <a:solidFill>
            <a:srgbClr val="1C48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9" name="Google Shape;179;p26"/>
          <p:cNvSpPr/>
          <p:nvPr/>
        </p:nvSpPr>
        <p:spPr>
          <a:xfrm>
            <a:off x="245804" y="294968"/>
            <a:ext cx="3957485" cy="825909"/>
          </a:xfrm>
          <a:prstGeom prst="rect">
            <a:avLst/>
          </a:prstGeom>
          <a:solidFill>
            <a:srgbClr val="1C48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80" name="Google Shape;180;p26"/>
          <p:cNvSpPr/>
          <p:nvPr/>
        </p:nvSpPr>
        <p:spPr>
          <a:xfrm>
            <a:off x="403122" y="449825"/>
            <a:ext cx="11385755" cy="5958349"/>
          </a:xfrm>
          <a:prstGeom prst="roundRect">
            <a:avLst>
              <a:gd name="adj" fmla="val 156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81" name="Google Shape;181;p26"/>
          <p:cNvSpPr txBox="1"/>
          <p:nvPr/>
        </p:nvSpPr>
        <p:spPr>
          <a:xfrm>
            <a:off x="1908282" y="1533116"/>
            <a:ext cx="2325946" cy="830997"/>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zh-CN" sz="4800" b="0" i="0" u="none" strike="noStrike" cap="none">
                <a:solidFill>
                  <a:srgbClr val="1C4885"/>
                </a:solidFill>
                <a:latin typeface="Arial"/>
                <a:ea typeface="Arial"/>
                <a:cs typeface="Arial"/>
                <a:sym typeface="Arial"/>
              </a:rPr>
              <a:t>目</a:t>
            </a:r>
            <a:r>
              <a:rPr lang="zh-CN" sz="4800">
                <a:solidFill>
                  <a:srgbClr val="1C4885"/>
                </a:solidFill>
              </a:rPr>
              <a:t>錄</a:t>
            </a:r>
            <a:endParaRPr/>
          </a:p>
        </p:txBody>
      </p:sp>
      <p:sp>
        <p:nvSpPr>
          <p:cNvPr id="182" name="Google Shape;182;p26"/>
          <p:cNvSpPr txBox="1"/>
          <p:nvPr/>
        </p:nvSpPr>
        <p:spPr>
          <a:xfrm>
            <a:off x="1908283" y="1152768"/>
            <a:ext cx="2325945" cy="40011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zh-CN" sz="2000" b="0" i="0" u="none" strike="noStrike" cap="none">
                <a:solidFill>
                  <a:srgbClr val="1C4885"/>
                </a:solidFill>
                <a:latin typeface="Poppins"/>
                <a:ea typeface="Poppins"/>
                <a:cs typeface="Poppins"/>
                <a:sym typeface="Poppins"/>
              </a:rPr>
              <a:t>CONTENT</a:t>
            </a:r>
            <a:endParaRPr sz="2000" b="0" i="0" u="none" strike="noStrike" cap="none">
              <a:solidFill>
                <a:srgbClr val="1C4885"/>
              </a:solidFill>
              <a:latin typeface="Poppins"/>
              <a:ea typeface="Poppins"/>
              <a:cs typeface="Poppins"/>
              <a:sym typeface="Poppins"/>
            </a:endParaRPr>
          </a:p>
        </p:txBody>
      </p:sp>
      <p:sp>
        <p:nvSpPr>
          <p:cNvPr id="183" name="Google Shape;183;p26"/>
          <p:cNvSpPr/>
          <p:nvPr/>
        </p:nvSpPr>
        <p:spPr>
          <a:xfrm>
            <a:off x="1908283" y="2412524"/>
            <a:ext cx="643800" cy="643800"/>
          </a:xfrm>
          <a:prstGeom prst="ellipse">
            <a:avLst/>
          </a:prstGeom>
          <a:solidFill>
            <a:srgbClr val="1C48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1600" b="1" i="0" u="none" strike="noStrike" cap="none" dirty="0">
                <a:solidFill>
                  <a:schemeClr val="lt1"/>
                </a:solidFill>
                <a:latin typeface="Poppins"/>
                <a:ea typeface="Poppins"/>
                <a:cs typeface="Poppins"/>
                <a:sym typeface="Poppins"/>
              </a:rPr>
              <a:t>01</a:t>
            </a:r>
            <a:endParaRPr sz="1000" b="1" i="0" u="none" strike="noStrike" cap="none" dirty="0">
              <a:solidFill>
                <a:schemeClr val="lt1"/>
              </a:solidFill>
              <a:latin typeface="Poppins"/>
              <a:ea typeface="Poppins"/>
              <a:cs typeface="Poppins"/>
              <a:sym typeface="Poppins"/>
            </a:endParaRPr>
          </a:p>
        </p:txBody>
      </p:sp>
      <p:sp>
        <p:nvSpPr>
          <p:cNvPr id="184" name="Google Shape;184;p26"/>
          <p:cNvSpPr txBox="1"/>
          <p:nvPr/>
        </p:nvSpPr>
        <p:spPr>
          <a:xfrm>
            <a:off x="2672854" y="2425175"/>
            <a:ext cx="3701700" cy="4617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zh-CN" sz="2400">
                <a:solidFill>
                  <a:schemeClr val="dk1"/>
                </a:solidFill>
              </a:rPr>
              <a:t>研究動機與目的</a:t>
            </a:r>
            <a:endParaRPr/>
          </a:p>
        </p:txBody>
      </p:sp>
      <p:sp>
        <p:nvSpPr>
          <p:cNvPr id="185" name="Google Shape;185;p26"/>
          <p:cNvSpPr/>
          <p:nvPr/>
        </p:nvSpPr>
        <p:spPr>
          <a:xfrm>
            <a:off x="1908271" y="3387574"/>
            <a:ext cx="643800" cy="643800"/>
          </a:xfrm>
          <a:prstGeom prst="ellipse">
            <a:avLst/>
          </a:prstGeom>
          <a:solidFill>
            <a:srgbClr val="1C48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1600" b="1" i="0" u="none" strike="noStrike" cap="none">
                <a:solidFill>
                  <a:schemeClr val="lt1"/>
                </a:solidFill>
                <a:latin typeface="Poppins"/>
                <a:ea typeface="Poppins"/>
                <a:cs typeface="Poppins"/>
                <a:sym typeface="Poppins"/>
              </a:rPr>
              <a:t>02</a:t>
            </a:r>
            <a:endParaRPr sz="1000" b="1" i="0" u="none" strike="noStrike" cap="none">
              <a:solidFill>
                <a:schemeClr val="lt1"/>
              </a:solidFill>
              <a:latin typeface="Poppins"/>
              <a:ea typeface="Poppins"/>
              <a:cs typeface="Poppins"/>
              <a:sym typeface="Poppins"/>
            </a:endParaRPr>
          </a:p>
        </p:txBody>
      </p:sp>
      <p:sp>
        <p:nvSpPr>
          <p:cNvPr id="186" name="Google Shape;186;p26"/>
          <p:cNvSpPr txBox="1"/>
          <p:nvPr/>
        </p:nvSpPr>
        <p:spPr>
          <a:xfrm>
            <a:off x="2672767" y="3380238"/>
            <a:ext cx="3701700" cy="4617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zh-CN" sz="2400">
                <a:solidFill>
                  <a:schemeClr val="dk1"/>
                </a:solidFill>
              </a:rPr>
              <a:t>資料介紹</a:t>
            </a:r>
            <a:endParaRPr/>
          </a:p>
        </p:txBody>
      </p:sp>
      <p:sp>
        <p:nvSpPr>
          <p:cNvPr id="187" name="Google Shape;187;p26"/>
          <p:cNvSpPr txBox="1"/>
          <p:nvPr/>
        </p:nvSpPr>
        <p:spPr>
          <a:xfrm>
            <a:off x="7333584" y="3538454"/>
            <a:ext cx="2680572" cy="307777"/>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endParaRPr sz="1400" b="0" i="0" u="none" strike="noStrike" cap="none">
              <a:solidFill>
                <a:schemeClr val="dk1"/>
              </a:solidFill>
              <a:latin typeface="Poppins"/>
              <a:ea typeface="Poppins"/>
              <a:cs typeface="Poppins"/>
              <a:sym typeface="Poppins"/>
            </a:endParaRPr>
          </a:p>
        </p:txBody>
      </p:sp>
      <p:sp>
        <p:nvSpPr>
          <p:cNvPr id="188" name="Google Shape;188;p26"/>
          <p:cNvSpPr/>
          <p:nvPr/>
        </p:nvSpPr>
        <p:spPr>
          <a:xfrm>
            <a:off x="1908283" y="4369950"/>
            <a:ext cx="643800" cy="643800"/>
          </a:xfrm>
          <a:prstGeom prst="ellipse">
            <a:avLst/>
          </a:prstGeom>
          <a:solidFill>
            <a:srgbClr val="1C48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1600" b="1" i="0" u="none" strike="noStrike" cap="none">
                <a:solidFill>
                  <a:schemeClr val="lt1"/>
                </a:solidFill>
                <a:latin typeface="Poppins"/>
                <a:ea typeface="Poppins"/>
                <a:cs typeface="Poppins"/>
                <a:sym typeface="Poppins"/>
              </a:rPr>
              <a:t>03</a:t>
            </a:r>
            <a:endParaRPr sz="1000" b="1" i="0" u="none" strike="noStrike" cap="none">
              <a:solidFill>
                <a:schemeClr val="lt1"/>
              </a:solidFill>
              <a:latin typeface="Poppins"/>
              <a:ea typeface="Poppins"/>
              <a:cs typeface="Poppins"/>
              <a:sym typeface="Poppins"/>
            </a:endParaRPr>
          </a:p>
        </p:txBody>
      </p:sp>
      <p:sp>
        <p:nvSpPr>
          <p:cNvPr id="189" name="Google Shape;189;p26"/>
          <p:cNvSpPr txBox="1"/>
          <p:nvPr/>
        </p:nvSpPr>
        <p:spPr>
          <a:xfrm>
            <a:off x="2672779" y="4362613"/>
            <a:ext cx="3701700" cy="4617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Font typeface="Arial"/>
              <a:buNone/>
            </a:pPr>
            <a:r>
              <a:rPr lang="zh-CN" sz="2400">
                <a:solidFill>
                  <a:schemeClr val="dk1"/>
                </a:solidFill>
              </a:rPr>
              <a:t>探索式資料分析</a:t>
            </a:r>
            <a:endParaRPr/>
          </a:p>
        </p:txBody>
      </p:sp>
      <p:sp>
        <p:nvSpPr>
          <p:cNvPr id="190" name="Google Shape;190;p26"/>
          <p:cNvSpPr txBox="1"/>
          <p:nvPr/>
        </p:nvSpPr>
        <p:spPr>
          <a:xfrm>
            <a:off x="2746525" y="4781200"/>
            <a:ext cx="3152400" cy="3078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Clr>
                <a:srgbClr val="000000"/>
              </a:buClr>
              <a:buFont typeface="Arial"/>
              <a:buNone/>
            </a:pPr>
            <a:r>
              <a:rPr lang="zh-CN">
                <a:solidFill>
                  <a:schemeClr val="dk1"/>
                </a:solidFill>
                <a:latin typeface="Poppins"/>
                <a:ea typeface="Poppins"/>
                <a:cs typeface="Poppins"/>
                <a:sym typeface="Poppins"/>
              </a:rPr>
              <a:t>Exploratory Data Analysis (EDA)</a:t>
            </a:r>
            <a:endParaRPr sz="1400" b="0" i="0" u="none" strike="noStrike" cap="none">
              <a:solidFill>
                <a:schemeClr val="dk1"/>
              </a:solidFill>
              <a:latin typeface="Poppins"/>
              <a:ea typeface="Poppins"/>
              <a:cs typeface="Poppins"/>
              <a:sym typeface="Poppins"/>
            </a:endParaRPr>
          </a:p>
        </p:txBody>
      </p:sp>
      <p:sp>
        <p:nvSpPr>
          <p:cNvPr id="191" name="Google Shape;191;p26"/>
          <p:cNvSpPr/>
          <p:nvPr/>
        </p:nvSpPr>
        <p:spPr>
          <a:xfrm>
            <a:off x="6877671" y="2337800"/>
            <a:ext cx="643800" cy="643800"/>
          </a:xfrm>
          <a:prstGeom prst="ellipse">
            <a:avLst/>
          </a:prstGeom>
          <a:solidFill>
            <a:srgbClr val="1C48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1600" b="1" i="0" u="none" strike="noStrike" cap="none">
                <a:solidFill>
                  <a:schemeClr val="lt1"/>
                </a:solidFill>
                <a:latin typeface="Poppins"/>
                <a:ea typeface="Poppins"/>
                <a:cs typeface="Poppins"/>
                <a:sym typeface="Poppins"/>
              </a:rPr>
              <a:t>04</a:t>
            </a:r>
            <a:endParaRPr sz="1000" b="1" i="0" u="none" strike="noStrike" cap="none">
              <a:solidFill>
                <a:schemeClr val="lt1"/>
              </a:solidFill>
              <a:latin typeface="Poppins"/>
              <a:ea typeface="Poppins"/>
              <a:cs typeface="Poppins"/>
              <a:sym typeface="Poppins"/>
            </a:endParaRPr>
          </a:p>
        </p:txBody>
      </p:sp>
      <p:sp>
        <p:nvSpPr>
          <p:cNvPr id="192" name="Google Shape;192;p26"/>
          <p:cNvSpPr txBox="1"/>
          <p:nvPr/>
        </p:nvSpPr>
        <p:spPr>
          <a:xfrm>
            <a:off x="7642167" y="2330463"/>
            <a:ext cx="3701700" cy="4617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zh-CN" sz="2400">
                <a:solidFill>
                  <a:schemeClr val="dk1"/>
                </a:solidFill>
              </a:rPr>
              <a:t>維度縮減</a:t>
            </a:r>
            <a:endParaRPr/>
          </a:p>
        </p:txBody>
      </p:sp>
      <p:sp>
        <p:nvSpPr>
          <p:cNvPr id="193" name="Google Shape;193;p26"/>
          <p:cNvSpPr/>
          <p:nvPr/>
        </p:nvSpPr>
        <p:spPr>
          <a:xfrm>
            <a:off x="6877671" y="3292863"/>
            <a:ext cx="643800" cy="643800"/>
          </a:xfrm>
          <a:prstGeom prst="ellipse">
            <a:avLst/>
          </a:prstGeom>
          <a:solidFill>
            <a:srgbClr val="1C48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1600" b="1" i="0" u="none" strike="noStrike" cap="none">
                <a:solidFill>
                  <a:schemeClr val="lt1"/>
                </a:solidFill>
                <a:latin typeface="Poppins"/>
                <a:ea typeface="Poppins"/>
                <a:cs typeface="Poppins"/>
                <a:sym typeface="Poppins"/>
              </a:rPr>
              <a:t>0</a:t>
            </a:r>
            <a:r>
              <a:rPr lang="zh-CN" sz="1600" b="1">
                <a:solidFill>
                  <a:schemeClr val="lt1"/>
                </a:solidFill>
                <a:latin typeface="Poppins"/>
                <a:ea typeface="Poppins"/>
                <a:cs typeface="Poppins"/>
                <a:sym typeface="Poppins"/>
              </a:rPr>
              <a:t>5</a:t>
            </a:r>
            <a:endParaRPr sz="1000" b="1" i="0" u="none" strike="noStrike" cap="none">
              <a:solidFill>
                <a:schemeClr val="lt1"/>
              </a:solidFill>
              <a:latin typeface="Poppins"/>
              <a:ea typeface="Poppins"/>
              <a:cs typeface="Poppins"/>
              <a:sym typeface="Poppins"/>
            </a:endParaRPr>
          </a:p>
        </p:txBody>
      </p:sp>
      <p:sp>
        <p:nvSpPr>
          <p:cNvPr id="194" name="Google Shape;194;p26"/>
          <p:cNvSpPr txBox="1"/>
          <p:nvPr/>
        </p:nvSpPr>
        <p:spPr>
          <a:xfrm>
            <a:off x="7642166" y="3285525"/>
            <a:ext cx="3701700" cy="4617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Font typeface="Arial"/>
              <a:buNone/>
            </a:pPr>
            <a:r>
              <a:rPr lang="zh-CN" sz="2400">
                <a:solidFill>
                  <a:schemeClr val="dk1"/>
                </a:solidFill>
              </a:rPr>
              <a:t>集群分析</a:t>
            </a:r>
            <a:endParaRPr>
              <a:solidFill>
                <a:schemeClr val="dk1"/>
              </a:solidFill>
            </a:endParaRPr>
          </a:p>
          <a:p>
            <a:pPr marL="0" lvl="0" indent="0" algn="just" rtl="0">
              <a:spcBef>
                <a:spcPts val="0"/>
              </a:spcBef>
              <a:spcAft>
                <a:spcPts val="0"/>
              </a:spcAft>
              <a:buClr>
                <a:schemeClr val="dk1"/>
              </a:buClr>
              <a:buFont typeface="Arial"/>
              <a:buNone/>
            </a:pPr>
            <a:endParaRPr sz="2400">
              <a:solidFill>
                <a:schemeClr val="dk1"/>
              </a:solidFill>
            </a:endParaRPr>
          </a:p>
        </p:txBody>
      </p:sp>
      <p:sp>
        <p:nvSpPr>
          <p:cNvPr id="195" name="Google Shape;195;p26"/>
          <p:cNvSpPr/>
          <p:nvPr/>
        </p:nvSpPr>
        <p:spPr>
          <a:xfrm>
            <a:off x="6877671" y="4255288"/>
            <a:ext cx="643800" cy="643800"/>
          </a:xfrm>
          <a:prstGeom prst="ellipse">
            <a:avLst/>
          </a:prstGeom>
          <a:solidFill>
            <a:srgbClr val="1C48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1600" b="1" i="0" u="none" strike="noStrike" cap="none">
                <a:solidFill>
                  <a:schemeClr val="lt1"/>
                </a:solidFill>
                <a:latin typeface="Poppins"/>
                <a:ea typeface="Poppins"/>
                <a:cs typeface="Poppins"/>
                <a:sym typeface="Poppins"/>
              </a:rPr>
              <a:t>0</a:t>
            </a:r>
            <a:r>
              <a:rPr lang="zh-CN" sz="1600" b="1">
                <a:solidFill>
                  <a:schemeClr val="lt1"/>
                </a:solidFill>
                <a:latin typeface="Poppins"/>
                <a:ea typeface="Poppins"/>
                <a:cs typeface="Poppins"/>
                <a:sym typeface="Poppins"/>
              </a:rPr>
              <a:t>6</a:t>
            </a:r>
            <a:endParaRPr sz="1000" b="1" i="0" u="none" strike="noStrike" cap="none">
              <a:solidFill>
                <a:schemeClr val="lt1"/>
              </a:solidFill>
              <a:latin typeface="Poppins"/>
              <a:ea typeface="Poppins"/>
              <a:cs typeface="Poppins"/>
              <a:sym typeface="Poppins"/>
            </a:endParaRPr>
          </a:p>
        </p:txBody>
      </p:sp>
      <p:sp>
        <p:nvSpPr>
          <p:cNvPr id="196" name="Google Shape;196;p26"/>
          <p:cNvSpPr txBox="1"/>
          <p:nvPr/>
        </p:nvSpPr>
        <p:spPr>
          <a:xfrm>
            <a:off x="7642166" y="4247950"/>
            <a:ext cx="3701700" cy="4617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Font typeface="Arial"/>
              <a:buNone/>
            </a:pPr>
            <a:r>
              <a:rPr lang="zh-CN" sz="2400">
                <a:solidFill>
                  <a:schemeClr val="dk1"/>
                </a:solidFill>
              </a:rPr>
              <a:t>總結</a:t>
            </a:r>
            <a:endParaRPr/>
          </a:p>
        </p:txBody>
      </p:sp>
      <p:sp>
        <p:nvSpPr>
          <p:cNvPr id="197" name="Google Shape;197;p26"/>
          <p:cNvSpPr txBox="1"/>
          <p:nvPr/>
        </p:nvSpPr>
        <p:spPr>
          <a:xfrm>
            <a:off x="2746520" y="2803842"/>
            <a:ext cx="2680800" cy="3078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zh-CN">
                <a:solidFill>
                  <a:schemeClr val="dk1"/>
                </a:solidFill>
                <a:latin typeface="Poppins"/>
                <a:ea typeface="Poppins"/>
                <a:cs typeface="Poppins"/>
                <a:sym typeface="Poppins"/>
              </a:rPr>
              <a:t>Research Motive &amp; Purpose</a:t>
            </a:r>
            <a:endParaRPr sz="1400" b="0" i="0" u="none" strike="noStrike" cap="none">
              <a:solidFill>
                <a:schemeClr val="dk1"/>
              </a:solidFill>
              <a:latin typeface="Poppins"/>
              <a:ea typeface="Poppins"/>
              <a:cs typeface="Poppins"/>
              <a:sym typeface="Poppins"/>
            </a:endParaRPr>
          </a:p>
        </p:txBody>
      </p:sp>
      <p:sp>
        <p:nvSpPr>
          <p:cNvPr id="198" name="Google Shape;198;p26"/>
          <p:cNvSpPr txBox="1"/>
          <p:nvPr/>
        </p:nvSpPr>
        <p:spPr>
          <a:xfrm>
            <a:off x="2746520" y="3765742"/>
            <a:ext cx="2680800" cy="3078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zh-CN">
                <a:solidFill>
                  <a:schemeClr val="dk1"/>
                </a:solidFill>
                <a:latin typeface="Poppins"/>
                <a:ea typeface="Poppins"/>
                <a:cs typeface="Poppins"/>
                <a:sym typeface="Poppins"/>
              </a:rPr>
              <a:t>Data Introduction</a:t>
            </a:r>
            <a:endParaRPr sz="1400" b="0" i="0" u="none" strike="noStrike" cap="none">
              <a:solidFill>
                <a:schemeClr val="dk1"/>
              </a:solidFill>
              <a:latin typeface="Poppins"/>
              <a:ea typeface="Poppins"/>
              <a:cs typeface="Poppins"/>
              <a:sym typeface="Poppins"/>
            </a:endParaRPr>
          </a:p>
        </p:txBody>
      </p:sp>
      <p:sp>
        <p:nvSpPr>
          <p:cNvPr id="199" name="Google Shape;199;p26"/>
          <p:cNvSpPr txBox="1"/>
          <p:nvPr/>
        </p:nvSpPr>
        <p:spPr>
          <a:xfrm>
            <a:off x="7678450" y="3682475"/>
            <a:ext cx="3152400" cy="3078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zh-CN">
                <a:solidFill>
                  <a:schemeClr val="dk1"/>
                </a:solidFill>
                <a:latin typeface="Poppins"/>
                <a:ea typeface="Poppins"/>
                <a:cs typeface="Poppins"/>
                <a:sym typeface="Poppins"/>
              </a:rPr>
              <a:t>Cluster Analysis</a:t>
            </a:r>
            <a:endParaRPr sz="1400" b="0" i="0" u="none" strike="noStrike" cap="none">
              <a:solidFill>
                <a:schemeClr val="dk1"/>
              </a:solidFill>
              <a:latin typeface="Poppins"/>
              <a:ea typeface="Poppins"/>
              <a:cs typeface="Poppins"/>
              <a:sym typeface="Poppins"/>
            </a:endParaRPr>
          </a:p>
        </p:txBody>
      </p:sp>
      <p:sp>
        <p:nvSpPr>
          <p:cNvPr id="200" name="Google Shape;200;p26"/>
          <p:cNvSpPr txBox="1"/>
          <p:nvPr/>
        </p:nvSpPr>
        <p:spPr>
          <a:xfrm>
            <a:off x="7678450" y="2748525"/>
            <a:ext cx="4268700" cy="3078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zh-CN">
                <a:solidFill>
                  <a:schemeClr val="dk1"/>
                </a:solidFill>
                <a:latin typeface="Poppins"/>
                <a:ea typeface="Poppins"/>
                <a:cs typeface="Poppins"/>
                <a:sym typeface="Poppins"/>
              </a:rPr>
              <a:t>Dimension Reduction</a:t>
            </a:r>
            <a:endParaRPr sz="1400" b="0" i="0" u="none" strike="noStrike" cap="none">
              <a:solidFill>
                <a:schemeClr val="dk1"/>
              </a:solidFill>
              <a:latin typeface="Poppins"/>
              <a:ea typeface="Poppins"/>
              <a:cs typeface="Poppins"/>
              <a:sym typeface="Poppins"/>
            </a:endParaRPr>
          </a:p>
        </p:txBody>
      </p:sp>
      <p:sp>
        <p:nvSpPr>
          <p:cNvPr id="201" name="Google Shape;201;p26"/>
          <p:cNvSpPr txBox="1"/>
          <p:nvPr/>
        </p:nvSpPr>
        <p:spPr>
          <a:xfrm>
            <a:off x="7678450" y="4637775"/>
            <a:ext cx="3152400" cy="3078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zh-CN">
                <a:solidFill>
                  <a:schemeClr val="dk1"/>
                </a:solidFill>
                <a:latin typeface="Poppins"/>
                <a:ea typeface="Poppins"/>
                <a:cs typeface="Poppins"/>
                <a:sym typeface="Poppins"/>
              </a:rPr>
              <a:t>Conclusion</a:t>
            </a:r>
            <a:endParaRPr sz="1400" b="0" i="0" u="none" strike="noStrike" cap="none">
              <a:solidFill>
                <a:schemeClr val="dk1"/>
              </a:solidFill>
              <a:latin typeface="Poppins"/>
              <a:ea typeface="Poppins"/>
              <a:cs typeface="Poppins"/>
              <a:sym typeface="Poppins"/>
            </a:endParaRPr>
          </a:p>
        </p:txBody>
      </p:sp>
    </p:spTree>
    <p:extLst>
      <p:ext uri="{BB962C8B-B14F-4D97-AF65-F5344CB8AC3E}">
        <p14:creationId xmlns:p14="http://schemas.microsoft.com/office/powerpoint/2010/main" val="12190737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graphicFrame>
        <p:nvGraphicFramePr>
          <p:cNvPr id="429" name="Google Shape;429;p44"/>
          <p:cNvGraphicFramePr/>
          <p:nvPr/>
        </p:nvGraphicFramePr>
        <p:xfrm>
          <a:off x="4989063" y="3253100"/>
          <a:ext cx="6818175" cy="1188630"/>
        </p:xfrm>
        <a:graphic>
          <a:graphicData uri="http://schemas.openxmlformats.org/drawingml/2006/table">
            <a:tbl>
              <a:tblPr>
                <a:noFill/>
              </a:tblPr>
              <a:tblGrid>
                <a:gridCol w="974025">
                  <a:extLst>
                    <a:ext uri="{9D8B030D-6E8A-4147-A177-3AD203B41FA5}">
                      <a16:colId xmlns:a16="http://schemas.microsoft.com/office/drawing/2014/main" val="20000"/>
                    </a:ext>
                  </a:extLst>
                </a:gridCol>
                <a:gridCol w="974025">
                  <a:extLst>
                    <a:ext uri="{9D8B030D-6E8A-4147-A177-3AD203B41FA5}">
                      <a16:colId xmlns:a16="http://schemas.microsoft.com/office/drawing/2014/main" val="20001"/>
                    </a:ext>
                  </a:extLst>
                </a:gridCol>
                <a:gridCol w="974025">
                  <a:extLst>
                    <a:ext uri="{9D8B030D-6E8A-4147-A177-3AD203B41FA5}">
                      <a16:colId xmlns:a16="http://schemas.microsoft.com/office/drawing/2014/main" val="20002"/>
                    </a:ext>
                  </a:extLst>
                </a:gridCol>
                <a:gridCol w="974025">
                  <a:extLst>
                    <a:ext uri="{9D8B030D-6E8A-4147-A177-3AD203B41FA5}">
                      <a16:colId xmlns:a16="http://schemas.microsoft.com/office/drawing/2014/main" val="20003"/>
                    </a:ext>
                  </a:extLst>
                </a:gridCol>
                <a:gridCol w="974025">
                  <a:extLst>
                    <a:ext uri="{9D8B030D-6E8A-4147-A177-3AD203B41FA5}">
                      <a16:colId xmlns:a16="http://schemas.microsoft.com/office/drawing/2014/main" val="20004"/>
                    </a:ext>
                  </a:extLst>
                </a:gridCol>
                <a:gridCol w="974025">
                  <a:extLst>
                    <a:ext uri="{9D8B030D-6E8A-4147-A177-3AD203B41FA5}">
                      <a16:colId xmlns:a16="http://schemas.microsoft.com/office/drawing/2014/main" val="20005"/>
                    </a:ext>
                  </a:extLst>
                </a:gridCol>
                <a:gridCol w="974025">
                  <a:extLst>
                    <a:ext uri="{9D8B030D-6E8A-4147-A177-3AD203B41FA5}">
                      <a16:colId xmlns:a16="http://schemas.microsoft.com/office/drawing/2014/main" val="20006"/>
                    </a:ext>
                  </a:extLst>
                </a:gridCol>
              </a:tblGrid>
              <a:tr h="396200">
                <a:tc>
                  <a:txBody>
                    <a:bodyPr/>
                    <a:lstStyle/>
                    <a:p>
                      <a:pPr marL="0" lvl="0" indent="0" algn="l" rtl="0">
                        <a:spcBef>
                          <a:spcPts val="0"/>
                        </a:spcBef>
                        <a:spcAft>
                          <a:spcPts val="0"/>
                        </a:spcAft>
                        <a:buNone/>
                      </a:pPr>
                      <a:r>
                        <a:rPr lang="zh-CN"/>
                        <a:t>N&lt;P</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a:t>K=5</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a:t>K=6</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a:t>K=7</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a:t>K=8</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a:t>K=9</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a:t>K=10</a:t>
                      </a:r>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zh-CN"/>
                        <a:t>PCA</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a:t>0.41039</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a:t>0.44399</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a:t>0.46181</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a:t>0.47334</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a:t>0.47591</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a:t>0.48078</a:t>
                      </a:r>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zh-CN"/>
                        <a:t>SVD</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a:t>0.19325</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a:t>0.24161</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a:t>0.25977</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a:t>0.28227</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a:t>0.29654</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a:t>0.32792</a:t>
                      </a:r>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2"/>
                  </a:ext>
                </a:extLst>
              </a:tr>
            </a:tbl>
          </a:graphicData>
        </a:graphic>
      </p:graphicFrame>
      <p:pic>
        <p:nvPicPr>
          <p:cNvPr id="430" name="Google Shape;430;p44"/>
          <p:cNvPicPr preferRelativeResize="0"/>
          <p:nvPr/>
        </p:nvPicPr>
        <p:blipFill>
          <a:blip r:embed="rId3">
            <a:alphaModFix/>
          </a:blip>
          <a:stretch>
            <a:fillRect/>
          </a:stretch>
        </p:blipFill>
        <p:spPr>
          <a:xfrm>
            <a:off x="677875" y="1611174"/>
            <a:ext cx="3407400" cy="2555550"/>
          </a:xfrm>
          <a:prstGeom prst="rect">
            <a:avLst/>
          </a:prstGeom>
          <a:noFill/>
          <a:ln>
            <a:noFill/>
          </a:ln>
        </p:spPr>
      </p:pic>
      <p:pic>
        <p:nvPicPr>
          <p:cNvPr id="431" name="Google Shape;431;p44"/>
          <p:cNvPicPr preferRelativeResize="0"/>
          <p:nvPr/>
        </p:nvPicPr>
        <p:blipFill>
          <a:blip r:embed="rId4">
            <a:alphaModFix/>
          </a:blip>
          <a:stretch>
            <a:fillRect/>
          </a:stretch>
        </p:blipFill>
        <p:spPr>
          <a:xfrm>
            <a:off x="677876" y="4008025"/>
            <a:ext cx="3407400" cy="2555550"/>
          </a:xfrm>
          <a:prstGeom prst="rect">
            <a:avLst/>
          </a:prstGeom>
          <a:noFill/>
          <a:ln>
            <a:noFill/>
          </a:ln>
        </p:spPr>
      </p:pic>
      <p:sp>
        <p:nvSpPr>
          <p:cNvPr id="432" name="Google Shape;432;p44"/>
          <p:cNvSpPr txBox="1"/>
          <p:nvPr/>
        </p:nvSpPr>
        <p:spPr>
          <a:xfrm>
            <a:off x="255428" y="328550"/>
            <a:ext cx="8029500" cy="7695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zh-CN" sz="3600">
                <a:solidFill>
                  <a:srgbClr val="1C4885"/>
                </a:solidFill>
              </a:rPr>
              <a:t>Coranking &amp; LCMC (Data C)</a:t>
            </a:r>
            <a:endParaRPr sz="600"/>
          </a:p>
        </p:txBody>
      </p:sp>
      <p:sp>
        <p:nvSpPr>
          <p:cNvPr id="433" name="Google Shape;433;p44"/>
          <p:cNvSpPr txBox="1"/>
          <p:nvPr/>
        </p:nvSpPr>
        <p:spPr>
          <a:xfrm>
            <a:off x="948975" y="3469500"/>
            <a:ext cx="564600" cy="38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CN"/>
              <a:t>PCA</a:t>
            </a:r>
            <a:endParaRPr/>
          </a:p>
        </p:txBody>
      </p:sp>
      <p:sp>
        <p:nvSpPr>
          <p:cNvPr id="434" name="Google Shape;434;p44"/>
          <p:cNvSpPr txBox="1"/>
          <p:nvPr/>
        </p:nvSpPr>
        <p:spPr>
          <a:xfrm>
            <a:off x="1003075" y="5874650"/>
            <a:ext cx="620700" cy="34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CN"/>
              <a:t>SVD</a:t>
            </a:r>
            <a:endParaRPr/>
          </a:p>
        </p:txBody>
      </p:sp>
      <p:sp>
        <p:nvSpPr>
          <p:cNvPr id="8" name="矩形 7"/>
          <p:cNvSpPr/>
          <p:nvPr/>
        </p:nvSpPr>
        <p:spPr>
          <a:xfrm>
            <a:off x="11096811" y="218508"/>
            <a:ext cx="803426" cy="369332"/>
          </a:xfrm>
          <a:prstGeom prst="rect">
            <a:avLst/>
          </a:prstGeom>
        </p:spPr>
        <p:txBody>
          <a:bodyPr wrap="none">
            <a:spAutoFit/>
          </a:bodyPr>
          <a:lstStyle/>
          <a:p>
            <a:pPr lvl="0" algn="ctr"/>
            <a:r>
              <a:rPr lang="en-US" altLang="zh-TW" sz="1800" b="1" dirty="0" smtClean="0">
                <a:solidFill>
                  <a:srgbClr val="2F5597"/>
                </a:solidFill>
                <a:latin typeface="Poppins"/>
                <a:ea typeface="Poppins"/>
                <a:cs typeface="Poppins"/>
                <a:sym typeface="Poppins"/>
              </a:rPr>
              <a:t>18</a:t>
            </a:r>
            <a:r>
              <a:rPr lang="en-US" altLang="zh-CN" sz="1800" b="1" dirty="0" smtClean="0">
                <a:solidFill>
                  <a:srgbClr val="2F5597"/>
                </a:solidFill>
                <a:latin typeface="Poppins"/>
                <a:ea typeface="Poppins"/>
                <a:cs typeface="Poppins"/>
                <a:sym typeface="Poppins"/>
              </a:rPr>
              <a:t>/33</a:t>
            </a:r>
            <a:endParaRPr lang="zh-CN" altLang="en-US" sz="1050" b="1" dirty="0">
              <a:solidFill>
                <a:srgbClr val="2F5597"/>
              </a:solidFill>
              <a:latin typeface="Poppins"/>
              <a:ea typeface="Poppins"/>
              <a:cs typeface="Poppins"/>
              <a:sym typeface="Poppins"/>
            </a:endParaRPr>
          </a:p>
        </p:txBody>
      </p:sp>
    </p:spTree>
    <p:extLst>
      <p:ext uri="{BB962C8B-B14F-4D97-AF65-F5344CB8AC3E}">
        <p14:creationId xmlns:p14="http://schemas.microsoft.com/office/powerpoint/2010/main" val="4307293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45"/>
          <p:cNvSpPr/>
          <p:nvPr/>
        </p:nvSpPr>
        <p:spPr>
          <a:xfrm>
            <a:off x="245805" y="294968"/>
            <a:ext cx="1961400" cy="1696200"/>
          </a:xfrm>
          <a:prstGeom prst="rect">
            <a:avLst/>
          </a:prstGeom>
          <a:solidFill>
            <a:srgbClr val="1C48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7" name="Google Shape;437;p45"/>
          <p:cNvSpPr/>
          <p:nvPr/>
        </p:nvSpPr>
        <p:spPr>
          <a:xfrm>
            <a:off x="9984658" y="4866967"/>
            <a:ext cx="1961400" cy="1696200"/>
          </a:xfrm>
          <a:prstGeom prst="rect">
            <a:avLst/>
          </a:prstGeom>
          <a:solidFill>
            <a:srgbClr val="1C48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8" name="Google Shape;438;p45"/>
          <p:cNvSpPr/>
          <p:nvPr/>
        </p:nvSpPr>
        <p:spPr>
          <a:xfrm>
            <a:off x="403122" y="449825"/>
            <a:ext cx="11385900" cy="5958300"/>
          </a:xfrm>
          <a:prstGeom prst="roundRect">
            <a:avLst>
              <a:gd name="adj" fmla="val 156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9" name="Google Shape;439;p45"/>
          <p:cNvSpPr/>
          <p:nvPr/>
        </p:nvSpPr>
        <p:spPr>
          <a:xfrm>
            <a:off x="1887301" y="2420811"/>
            <a:ext cx="1592100" cy="1592100"/>
          </a:xfrm>
          <a:prstGeom prst="ellipse">
            <a:avLst/>
          </a:prstGeom>
          <a:solidFill>
            <a:srgbClr val="1C48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13800" b="1">
                <a:solidFill>
                  <a:schemeClr val="lt1"/>
                </a:solidFill>
                <a:latin typeface="Poppins"/>
                <a:ea typeface="Poppins"/>
                <a:cs typeface="Poppins"/>
                <a:sym typeface="Poppins"/>
              </a:rPr>
              <a:t>5</a:t>
            </a:r>
            <a:endParaRPr sz="13800" b="1">
              <a:solidFill>
                <a:schemeClr val="lt1"/>
              </a:solidFill>
              <a:latin typeface="Poppins"/>
              <a:ea typeface="Poppins"/>
              <a:cs typeface="Poppins"/>
              <a:sym typeface="Poppins"/>
            </a:endParaRPr>
          </a:p>
        </p:txBody>
      </p:sp>
      <p:sp>
        <p:nvSpPr>
          <p:cNvPr id="440" name="Google Shape;440;p45"/>
          <p:cNvSpPr txBox="1"/>
          <p:nvPr/>
        </p:nvSpPr>
        <p:spPr>
          <a:xfrm>
            <a:off x="4476985" y="2420811"/>
            <a:ext cx="5760300" cy="769500"/>
          </a:xfrm>
          <a:prstGeom prst="rect">
            <a:avLst/>
          </a:prstGeom>
          <a:noFill/>
          <a:ln>
            <a:noFill/>
          </a:ln>
        </p:spPr>
        <p:txBody>
          <a:bodyPr spcFirstLastPara="1" wrap="square" lIns="91425" tIns="45700" rIns="91425" bIns="45700" anchor="t" anchorCtr="0">
            <a:noAutofit/>
          </a:bodyPr>
          <a:lstStyle/>
          <a:p>
            <a:pPr lvl="0" algn="just"/>
            <a:r>
              <a:rPr lang="zh-CN" sz="4400" dirty="0" smtClean="0">
                <a:solidFill>
                  <a:srgbClr val="1C4885"/>
                </a:solidFill>
              </a:rPr>
              <a:t>群</a:t>
            </a:r>
            <a:r>
              <a:rPr lang="zh-CN" altLang="zh-TW" sz="4400" dirty="0">
                <a:solidFill>
                  <a:srgbClr val="1C4885"/>
                </a:solidFill>
              </a:rPr>
              <a:t>集</a:t>
            </a:r>
            <a:r>
              <a:rPr lang="zh-CN" sz="4400" dirty="0" smtClean="0">
                <a:solidFill>
                  <a:srgbClr val="1C4885"/>
                </a:solidFill>
              </a:rPr>
              <a:t>分析</a:t>
            </a:r>
            <a:endParaRPr sz="4400" dirty="0">
              <a:solidFill>
                <a:srgbClr val="1C4885"/>
              </a:solidFill>
            </a:endParaRPr>
          </a:p>
          <a:p>
            <a:pPr marL="0" marR="0" lvl="0" indent="0" algn="just" rtl="0">
              <a:spcBef>
                <a:spcPts val="0"/>
              </a:spcBef>
              <a:spcAft>
                <a:spcPts val="0"/>
              </a:spcAft>
              <a:buNone/>
            </a:pPr>
            <a:endParaRPr sz="4400" dirty="0">
              <a:solidFill>
                <a:srgbClr val="1C4885"/>
              </a:solidFill>
            </a:endParaRPr>
          </a:p>
        </p:txBody>
      </p:sp>
      <p:cxnSp>
        <p:nvCxnSpPr>
          <p:cNvPr id="441" name="Google Shape;441;p45"/>
          <p:cNvCxnSpPr/>
          <p:nvPr/>
        </p:nvCxnSpPr>
        <p:spPr>
          <a:xfrm>
            <a:off x="4663554" y="3428999"/>
            <a:ext cx="1112400" cy="0"/>
          </a:xfrm>
          <a:prstGeom prst="straightConnector1">
            <a:avLst/>
          </a:prstGeom>
          <a:noFill/>
          <a:ln w="25400" cap="flat" cmpd="sng">
            <a:solidFill>
              <a:srgbClr val="7F7F7F"/>
            </a:solidFill>
            <a:prstDash val="solid"/>
            <a:miter lim="800000"/>
            <a:headEnd type="none" w="sm" len="sm"/>
            <a:tailEnd type="none" w="sm" len="sm"/>
          </a:ln>
        </p:spPr>
      </p:cxnSp>
      <p:sp>
        <p:nvSpPr>
          <p:cNvPr id="442" name="Google Shape;442;p45"/>
          <p:cNvSpPr txBox="1"/>
          <p:nvPr/>
        </p:nvSpPr>
        <p:spPr>
          <a:xfrm>
            <a:off x="4593875" y="3674425"/>
            <a:ext cx="6054900" cy="3387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Font typeface="Arial"/>
              <a:buNone/>
            </a:pPr>
            <a:r>
              <a:rPr lang="zh-CN">
                <a:solidFill>
                  <a:schemeClr val="dk1"/>
                </a:solidFill>
                <a:latin typeface="Poppins"/>
                <a:ea typeface="Poppins"/>
                <a:cs typeface="Poppins"/>
                <a:sym typeface="Poppins"/>
              </a:rPr>
              <a:t>Cluster Analysis</a:t>
            </a:r>
            <a:endParaRPr>
              <a:solidFill>
                <a:schemeClr val="dk1"/>
              </a:solidFill>
              <a:latin typeface="Poppins"/>
              <a:ea typeface="Poppins"/>
              <a:cs typeface="Poppins"/>
              <a:sym typeface="Poppins"/>
            </a:endParaRPr>
          </a:p>
          <a:p>
            <a:pPr marL="0" lvl="0" indent="0" algn="just" rtl="0">
              <a:spcBef>
                <a:spcPts val="0"/>
              </a:spcBef>
              <a:spcAft>
                <a:spcPts val="0"/>
              </a:spcAft>
              <a:buClr>
                <a:schemeClr val="dk1"/>
              </a:buClr>
              <a:buFont typeface="Arial"/>
              <a:buNone/>
            </a:pPr>
            <a:endParaRPr>
              <a:solidFill>
                <a:schemeClr val="dk1"/>
              </a:solidFill>
              <a:latin typeface="Poppins"/>
              <a:ea typeface="Poppins"/>
              <a:cs typeface="Poppins"/>
              <a:sym typeface="Poppin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46"/>
          <p:cNvSpPr/>
          <p:nvPr/>
        </p:nvSpPr>
        <p:spPr>
          <a:xfrm>
            <a:off x="8067325" y="1116275"/>
            <a:ext cx="3719100" cy="5469900"/>
          </a:xfrm>
          <a:prstGeom prst="rect">
            <a:avLst/>
          </a:prstGeom>
          <a:noFill/>
          <a:ln w="38100"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6"/>
          <p:cNvSpPr/>
          <p:nvPr/>
        </p:nvSpPr>
        <p:spPr>
          <a:xfrm>
            <a:off x="4112375" y="1124125"/>
            <a:ext cx="3719100" cy="5488200"/>
          </a:xfrm>
          <a:prstGeom prst="rect">
            <a:avLst/>
          </a:prstGeom>
          <a:noFill/>
          <a:ln w="38100"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6"/>
          <p:cNvSpPr/>
          <p:nvPr/>
        </p:nvSpPr>
        <p:spPr>
          <a:xfrm>
            <a:off x="157425" y="1107125"/>
            <a:ext cx="3719100" cy="5488200"/>
          </a:xfrm>
          <a:prstGeom prst="rect">
            <a:avLst/>
          </a:prstGeom>
          <a:noFill/>
          <a:ln w="38100"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6"/>
          <p:cNvSpPr txBox="1"/>
          <p:nvPr/>
        </p:nvSpPr>
        <p:spPr>
          <a:xfrm>
            <a:off x="9897375" y="1146975"/>
            <a:ext cx="13209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CN"/>
              <a:t>Data C</a:t>
            </a:r>
            <a:endParaRPr/>
          </a:p>
        </p:txBody>
      </p:sp>
      <p:pic>
        <p:nvPicPr>
          <p:cNvPr id="452" name="Google Shape;452;p46"/>
          <p:cNvPicPr preferRelativeResize="0"/>
          <p:nvPr/>
        </p:nvPicPr>
        <p:blipFill rotWithShape="1">
          <a:blip r:embed="rId3">
            <a:alphaModFix/>
          </a:blip>
          <a:srcRect t="616"/>
          <a:stretch/>
        </p:blipFill>
        <p:spPr>
          <a:xfrm>
            <a:off x="4226563" y="2342813"/>
            <a:ext cx="3555650" cy="3720599"/>
          </a:xfrm>
          <a:prstGeom prst="rect">
            <a:avLst/>
          </a:prstGeom>
          <a:noFill/>
          <a:ln>
            <a:noFill/>
          </a:ln>
        </p:spPr>
      </p:pic>
      <p:pic>
        <p:nvPicPr>
          <p:cNvPr id="453" name="Google Shape;453;p46"/>
          <p:cNvPicPr preferRelativeResize="0"/>
          <p:nvPr/>
        </p:nvPicPr>
        <p:blipFill rotWithShape="1">
          <a:blip r:embed="rId4">
            <a:alphaModFix/>
          </a:blip>
          <a:srcRect l="580" r="974"/>
          <a:stretch/>
        </p:blipFill>
        <p:spPr>
          <a:xfrm>
            <a:off x="240800" y="2419400"/>
            <a:ext cx="3534675" cy="3642376"/>
          </a:xfrm>
          <a:prstGeom prst="rect">
            <a:avLst/>
          </a:prstGeom>
          <a:noFill/>
          <a:ln>
            <a:noFill/>
          </a:ln>
        </p:spPr>
      </p:pic>
      <p:pic>
        <p:nvPicPr>
          <p:cNvPr id="454" name="Google Shape;454;p46"/>
          <p:cNvPicPr preferRelativeResize="0"/>
          <p:nvPr/>
        </p:nvPicPr>
        <p:blipFill rotWithShape="1">
          <a:blip r:embed="rId5">
            <a:alphaModFix/>
          </a:blip>
          <a:srcRect b="1652"/>
          <a:stretch/>
        </p:blipFill>
        <p:spPr>
          <a:xfrm>
            <a:off x="8132241" y="2381925"/>
            <a:ext cx="3603209" cy="3642375"/>
          </a:xfrm>
          <a:prstGeom prst="rect">
            <a:avLst/>
          </a:prstGeom>
          <a:noFill/>
          <a:ln>
            <a:noFill/>
          </a:ln>
        </p:spPr>
      </p:pic>
      <p:sp>
        <p:nvSpPr>
          <p:cNvPr id="455" name="Google Shape;455;p46"/>
          <p:cNvSpPr txBox="1"/>
          <p:nvPr/>
        </p:nvSpPr>
        <p:spPr>
          <a:xfrm>
            <a:off x="255428" y="328550"/>
            <a:ext cx="8029500" cy="7695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zh-CN" sz="3600" dirty="0" smtClean="0">
                <a:solidFill>
                  <a:srgbClr val="1C4885"/>
                </a:solidFill>
              </a:rPr>
              <a:t>階層式</a:t>
            </a:r>
            <a:r>
              <a:rPr lang="zh-TW" altLang="en-US" sz="3600" dirty="0" smtClean="0">
                <a:solidFill>
                  <a:srgbClr val="1C4885"/>
                </a:solidFill>
              </a:rPr>
              <a:t>分群</a:t>
            </a:r>
            <a:endParaRPr sz="600" dirty="0"/>
          </a:p>
        </p:txBody>
      </p:sp>
      <p:sp>
        <p:nvSpPr>
          <p:cNvPr id="456" name="Google Shape;456;p46"/>
          <p:cNvSpPr/>
          <p:nvPr/>
        </p:nvSpPr>
        <p:spPr>
          <a:xfrm>
            <a:off x="157425" y="1098050"/>
            <a:ext cx="3719100" cy="769500"/>
          </a:xfrm>
          <a:prstGeom prst="rect">
            <a:avLst/>
          </a:prstGeom>
          <a:solidFill>
            <a:srgbClr val="3C78D8"/>
          </a:solidFill>
          <a:ln w="3810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6"/>
          <p:cNvSpPr/>
          <p:nvPr/>
        </p:nvSpPr>
        <p:spPr>
          <a:xfrm>
            <a:off x="4111400" y="1137050"/>
            <a:ext cx="3719100" cy="769500"/>
          </a:xfrm>
          <a:prstGeom prst="rect">
            <a:avLst/>
          </a:prstGeom>
          <a:solidFill>
            <a:srgbClr val="3C78D8"/>
          </a:solidFill>
          <a:ln w="3810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6"/>
          <p:cNvSpPr/>
          <p:nvPr/>
        </p:nvSpPr>
        <p:spPr>
          <a:xfrm>
            <a:off x="8067325" y="1098050"/>
            <a:ext cx="3719100" cy="769500"/>
          </a:xfrm>
          <a:prstGeom prst="rect">
            <a:avLst/>
          </a:prstGeom>
          <a:solidFill>
            <a:srgbClr val="3C78D8"/>
          </a:solidFill>
          <a:ln w="3810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6"/>
          <p:cNvSpPr txBox="1"/>
          <p:nvPr/>
        </p:nvSpPr>
        <p:spPr>
          <a:xfrm>
            <a:off x="1017973" y="1176050"/>
            <a:ext cx="1998000" cy="769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CN" sz="3600">
                <a:solidFill>
                  <a:srgbClr val="FFFFFF"/>
                </a:solidFill>
              </a:rPr>
              <a:t>Data A</a:t>
            </a:r>
            <a:endParaRPr sz="600">
              <a:solidFill>
                <a:srgbClr val="FFFFFF"/>
              </a:solidFill>
            </a:endParaRPr>
          </a:p>
        </p:txBody>
      </p:sp>
      <p:sp>
        <p:nvSpPr>
          <p:cNvPr id="460" name="Google Shape;460;p46"/>
          <p:cNvSpPr txBox="1"/>
          <p:nvPr/>
        </p:nvSpPr>
        <p:spPr>
          <a:xfrm>
            <a:off x="5034511" y="1215050"/>
            <a:ext cx="1998000" cy="769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CN" sz="3600">
                <a:solidFill>
                  <a:srgbClr val="FFFFFF"/>
                </a:solidFill>
              </a:rPr>
              <a:t>Data B</a:t>
            </a:r>
            <a:endParaRPr sz="600">
              <a:solidFill>
                <a:srgbClr val="FFFFFF"/>
              </a:solidFill>
            </a:endParaRPr>
          </a:p>
        </p:txBody>
      </p:sp>
      <p:sp>
        <p:nvSpPr>
          <p:cNvPr id="461" name="Google Shape;461;p46"/>
          <p:cNvSpPr txBox="1"/>
          <p:nvPr/>
        </p:nvSpPr>
        <p:spPr>
          <a:xfrm>
            <a:off x="9051036" y="1176050"/>
            <a:ext cx="1998000" cy="769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CN" sz="3600">
                <a:solidFill>
                  <a:srgbClr val="FFFFFF"/>
                </a:solidFill>
              </a:rPr>
              <a:t>Data C</a:t>
            </a:r>
            <a:endParaRPr sz="600">
              <a:solidFill>
                <a:srgbClr val="FFFFFF"/>
              </a:solidFill>
            </a:endParaRPr>
          </a:p>
        </p:txBody>
      </p:sp>
      <p:sp>
        <p:nvSpPr>
          <p:cNvPr id="16" name="矩形 15"/>
          <p:cNvSpPr/>
          <p:nvPr/>
        </p:nvSpPr>
        <p:spPr>
          <a:xfrm>
            <a:off x="11073568" y="218508"/>
            <a:ext cx="849913" cy="369332"/>
          </a:xfrm>
          <a:prstGeom prst="rect">
            <a:avLst/>
          </a:prstGeom>
        </p:spPr>
        <p:txBody>
          <a:bodyPr wrap="none">
            <a:spAutoFit/>
          </a:bodyPr>
          <a:lstStyle/>
          <a:p>
            <a:pPr lvl="0" algn="ctr"/>
            <a:r>
              <a:rPr lang="en-US" altLang="zh-TW" sz="1800" b="1" dirty="0" smtClean="0">
                <a:solidFill>
                  <a:srgbClr val="2F5597"/>
                </a:solidFill>
                <a:latin typeface="Poppins"/>
                <a:ea typeface="Poppins"/>
                <a:cs typeface="Poppins"/>
                <a:sym typeface="Poppins"/>
              </a:rPr>
              <a:t>20</a:t>
            </a:r>
            <a:r>
              <a:rPr lang="en-US" altLang="zh-CN" sz="1800" b="1" dirty="0" smtClean="0">
                <a:solidFill>
                  <a:srgbClr val="2F5597"/>
                </a:solidFill>
                <a:latin typeface="Poppins"/>
                <a:ea typeface="Poppins"/>
                <a:cs typeface="Poppins"/>
                <a:sym typeface="Poppins"/>
              </a:rPr>
              <a:t>/33</a:t>
            </a:r>
            <a:endParaRPr lang="zh-CN" altLang="en-US" sz="1050" b="1" dirty="0">
              <a:solidFill>
                <a:srgbClr val="2F5597"/>
              </a:solidFill>
              <a:latin typeface="Poppins"/>
              <a:ea typeface="Poppins"/>
              <a:cs typeface="Poppins"/>
              <a:sym typeface="Poppin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pic>
        <p:nvPicPr>
          <p:cNvPr id="480" name="Google Shape;480;p47"/>
          <p:cNvPicPr preferRelativeResize="0"/>
          <p:nvPr/>
        </p:nvPicPr>
        <p:blipFill rotWithShape="1">
          <a:blip r:embed="rId3">
            <a:alphaModFix/>
          </a:blip>
          <a:srcRect t="16023" r="4092"/>
          <a:stretch/>
        </p:blipFill>
        <p:spPr>
          <a:xfrm>
            <a:off x="7407607" y="1462643"/>
            <a:ext cx="4664476" cy="3032499"/>
          </a:xfrm>
          <a:prstGeom prst="rect">
            <a:avLst/>
          </a:prstGeom>
          <a:noFill/>
          <a:ln>
            <a:noFill/>
          </a:ln>
        </p:spPr>
      </p:pic>
      <p:sp>
        <p:nvSpPr>
          <p:cNvPr id="471" name="Google Shape;471;p47"/>
          <p:cNvSpPr txBox="1"/>
          <p:nvPr/>
        </p:nvSpPr>
        <p:spPr>
          <a:xfrm>
            <a:off x="255428" y="328550"/>
            <a:ext cx="8029500" cy="7695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endParaRPr sz="600"/>
          </a:p>
        </p:txBody>
      </p:sp>
      <p:sp>
        <p:nvSpPr>
          <p:cNvPr id="472" name="Google Shape;472;p47"/>
          <p:cNvSpPr/>
          <p:nvPr/>
        </p:nvSpPr>
        <p:spPr>
          <a:xfrm>
            <a:off x="528650" y="804888"/>
            <a:ext cx="3380973" cy="509530"/>
          </a:xfrm>
          <a:prstGeom prst="rect">
            <a:avLst/>
          </a:prstGeom>
          <a:solidFill>
            <a:srgbClr val="3C78D8"/>
          </a:solidFill>
          <a:ln w="3810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7"/>
          <p:cNvSpPr txBox="1"/>
          <p:nvPr/>
        </p:nvSpPr>
        <p:spPr>
          <a:xfrm>
            <a:off x="1220136" y="731409"/>
            <a:ext cx="1998000" cy="769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CN" sz="3600" dirty="0">
                <a:solidFill>
                  <a:srgbClr val="FFFFFF"/>
                </a:solidFill>
              </a:rPr>
              <a:t>Data A</a:t>
            </a:r>
            <a:endParaRPr sz="600" dirty="0">
              <a:solidFill>
                <a:srgbClr val="FFFFFF"/>
              </a:solidFill>
            </a:endParaRPr>
          </a:p>
        </p:txBody>
      </p:sp>
      <p:sp>
        <p:nvSpPr>
          <p:cNvPr id="478" name="Google Shape;478;p47"/>
          <p:cNvSpPr txBox="1"/>
          <p:nvPr/>
        </p:nvSpPr>
        <p:spPr>
          <a:xfrm>
            <a:off x="153042" y="-5556"/>
            <a:ext cx="8029500" cy="7695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zh-CN" sz="3600" dirty="0">
                <a:solidFill>
                  <a:srgbClr val="1C4885"/>
                </a:solidFill>
              </a:rPr>
              <a:t>Kmeans</a:t>
            </a:r>
            <a:endParaRPr sz="600" dirty="0"/>
          </a:p>
        </p:txBody>
      </p:sp>
      <p:pic>
        <p:nvPicPr>
          <p:cNvPr id="479" name="Google Shape;479;p47"/>
          <p:cNvPicPr preferRelativeResize="0"/>
          <p:nvPr/>
        </p:nvPicPr>
        <p:blipFill rotWithShape="1">
          <a:blip r:embed="rId4">
            <a:alphaModFix/>
          </a:blip>
          <a:srcRect t="11728" r="2234"/>
          <a:stretch/>
        </p:blipFill>
        <p:spPr>
          <a:xfrm>
            <a:off x="3602166" y="4005858"/>
            <a:ext cx="4733696" cy="2895600"/>
          </a:xfrm>
          <a:prstGeom prst="rect">
            <a:avLst/>
          </a:prstGeom>
          <a:noFill/>
          <a:ln>
            <a:noFill/>
          </a:ln>
        </p:spPr>
      </p:pic>
      <p:pic>
        <p:nvPicPr>
          <p:cNvPr id="467" name="Google Shape;467;p47"/>
          <p:cNvPicPr preferRelativeResize="0"/>
          <p:nvPr/>
        </p:nvPicPr>
        <p:blipFill rotWithShape="1">
          <a:blip r:embed="rId5">
            <a:alphaModFix/>
          </a:blip>
          <a:srcRect t="9532" r="2298" b="7110"/>
          <a:stretch/>
        </p:blipFill>
        <p:spPr>
          <a:xfrm>
            <a:off x="76473" y="1407273"/>
            <a:ext cx="3972108" cy="2598585"/>
          </a:xfrm>
          <a:prstGeom prst="rect">
            <a:avLst/>
          </a:prstGeom>
          <a:noFill/>
          <a:ln>
            <a:noFill/>
          </a:ln>
        </p:spPr>
      </p:pic>
      <p:sp>
        <p:nvSpPr>
          <p:cNvPr id="16" name="Google Shape;472;p47"/>
          <p:cNvSpPr/>
          <p:nvPr/>
        </p:nvSpPr>
        <p:spPr>
          <a:xfrm>
            <a:off x="4545323" y="3538468"/>
            <a:ext cx="3101354" cy="467390"/>
          </a:xfrm>
          <a:prstGeom prst="rect">
            <a:avLst/>
          </a:prstGeom>
          <a:solidFill>
            <a:srgbClr val="3C78D8"/>
          </a:solidFill>
          <a:ln w="3810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75;p47"/>
          <p:cNvSpPr txBox="1"/>
          <p:nvPr/>
        </p:nvSpPr>
        <p:spPr>
          <a:xfrm>
            <a:off x="5134567" y="3474266"/>
            <a:ext cx="1832758" cy="70586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CN" sz="3600" dirty="0">
                <a:solidFill>
                  <a:srgbClr val="FFFFFF"/>
                </a:solidFill>
              </a:rPr>
              <a:t>Data </a:t>
            </a:r>
            <a:r>
              <a:rPr lang="en-US" altLang="zh-TW" sz="3600" dirty="0" smtClean="0">
                <a:solidFill>
                  <a:srgbClr val="FFFFFF"/>
                </a:solidFill>
              </a:rPr>
              <a:t>B</a:t>
            </a:r>
            <a:endParaRPr sz="600" dirty="0">
              <a:solidFill>
                <a:srgbClr val="FFFFFF"/>
              </a:solidFill>
            </a:endParaRPr>
          </a:p>
        </p:txBody>
      </p:sp>
      <p:sp>
        <p:nvSpPr>
          <p:cNvPr id="24" name="Google Shape;472;p47"/>
          <p:cNvSpPr/>
          <p:nvPr/>
        </p:nvSpPr>
        <p:spPr>
          <a:xfrm>
            <a:off x="8335862" y="804888"/>
            <a:ext cx="3380973" cy="509530"/>
          </a:xfrm>
          <a:prstGeom prst="rect">
            <a:avLst/>
          </a:prstGeom>
          <a:solidFill>
            <a:srgbClr val="3C78D8"/>
          </a:solidFill>
          <a:ln w="3810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75;p47"/>
          <p:cNvSpPr txBox="1"/>
          <p:nvPr/>
        </p:nvSpPr>
        <p:spPr>
          <a:xfrm>
            <a:off x="9027348" y="731409"/>
            <a:ext cx="1998000" cy="769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CN" sz="3600" dirty="0">
                <a:solidFill>
                  <a:srgbClr val="FFFFFF"/>
                </a:solidFill>
              </a:rPr>
              <a:t>Data </a:t>
            </a:r>
            <a:r>
              <a:rPr lang="en-US" altLang="zh-TW" sz="3600" dirty="0">
                <a:solidFill>
                  <a:srgbClr val="FFFFFF"/>
                </a:solidFill>
              </a:rPr>
              <a:t>C</a:t>
            </a:r>
            <a:endParaRPr sz="600" dirty="0">
              <a:solidFill>
                <a:srgbClr val="FFFFFF"/>
              </a:solidFill>
            </a:endParaRPr>
          </a:p>
        </p:txBody>
      </p:sp>
      <p:sp>
        <p:nvSpPr>
          <p:cNvPr id="29" name="矩形 28"/>
          <p:cNvSpPr/>
          <p:nvPr/>
        </p:nvSpPr>
        <p:spPr>
          <a:xfrm>
            <a:off x="11105628" y="218508"/>
            <a:ext cx="785793" cy="369332"/>
          </a:xfrm>
          <a:prstGeom prst="rect">
            <a:avLst/>
          </a:prstGeom>
        </p:spPr>
        <p:txBody>
          <a:bodyPr wrap="none">
            <a:spAutoFit/>
          </a:bodyPr>
          <a:lstStyle/>
          <a:p>
            <a:pPr lvl="0" algn="ctr"/>
            <a:r>
              <a:rPr lang="en-US" altLang="zh-TW" sz="1800" b="1" dirty="0" smtClean="0">
                <a:solidFill>
                  <a:srgbClr val="2F5597"/>
                </a:solidFill>
                <a:latin typeface="Poppins"/>
                <a:ea typeface="Poppins"/>
                <a:cs typeface="Poppins"/>
                <a:sym typeface="Poppins"/>
              </a:rPr>
              <a:t>21</a:t>
            </a:r>
            <a:r>
              <a:rPr lang="en-US" altLang="zh-CN" sz="1800" b="1" dirty="0" smtClean="0">
                <a:solidFill>
                  <a:srgbClr val="2F5597"/>
                </a:solidFill>
                <a:latin typeface="Poppins"/>
                <a:ea typeface="Poppins"/>
                <a:cs typeface="Poppins"/>
                <a:sym typeface="Poppins"/>
              </a:rPr>
              <a:t>/33</a:t>
            </a:r>
            <a:endParaRPr lang="zh-CN" altLang="en-US" sz="1050" b="1" dirty="0">
              <a:solidFill>
                <a:srgbClr val="2F5597"/>
              </a:solidFill>
              <a:latin typeface="Poppins"/>
              <a:ea typeface="Poppins"/>
              <a:cs typeface="Poppins"/>
              <a:sym typeface="Poppin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48"/>
          <p:cNvSpPr txBox="1"/>
          <p:nvPr/>
        </p:nvSpPr>
        <p:spPr>
          <a:xfrm>
            <a:off x="255428" y="328550"/>
            <a:ext cx="8029500" cy="769500"/>
          </a:xfrm>
          <a:prstGeom prst="rect">
            <a:avLst/>
          </a:prstGeom>
          <a:noFill/>
          <a:ln>
            <a:noFill/>
          </a:ln>
        </p:spPr>
        <p:txBody>
          <a:bodyPr spcFirstLastPara="1" wrap="square" lIns="91425" tIns="45700" rIns="91425" bIns="45700" anchor="t" anchorCtr="0">
            <a:noAutofit/>
          </a:bodyPr>
          <a:lstStyle/>
          <a:p>
            <a:pPr lvl="0" algn="just"/>
            <a:r>
              <a:rPr lang="zh-CN" sz="3600" dirty="0" smtClean="0">
                <a:solidFill>
                  <a:srgbClr val="1C4885"/>
                </a:solidFill>
              </a:rPr>
              <a:t>群集驗證 (Data A)</a:t>
            </a:r>
            <a:r>
              <a:rPr lang="en-US" altLang="zh-CN" sz="3600" dirty="0">
                <a:solidFill>
                  <a:srgbClr val="1C4885"/>
                </a:solidFill>
              </a:rPr>
              <a:t> - Internal</a:t>
            </a:r>
            <a:endParaRPr sz="600" dirty="0"/>
          </a:p>
        </p:txBody>
      </p:sp>
      <p:pic>
        <p:nvPicPr>
          <p:cNvPr id="3" name="圖片 2"/>
          <p:cNvPicPr>
            <a:picLocks noChangeAspect="1"/>
          </p:cNvPicPr>
          <p:nvPr/>
        </p:nvPicPr>
        <p:blipFill>
          <a:blip r:embed="rId3"/>
          <a:stretch>
            <a:fillRect/>
          </a:stretch>
        </p:blipFill>
        <p:spPr>
          <a:xfrm>
            <a:off x="143053" y="1652587"/>
            <a:ext cx="7164418" cy="3668939"/>
          </a:xfrm>
          <a:prstGeom prst="rect">
            <a:avLst/>
          </a:prstGeom>
        </p:spPr>
      </p:pic>
      <p:graphicFrame>
        <p:nvGraphicFramePr>
          <p:cNvPr id="7" name="Google Shape;493;p49"/>
          <p:cNvGraphicFramePr/>
          <p:nvPr>
            <p:extLst>
              <p:ext uri="{D42A27DB-BD31-4B8C-83A1-F6EECF244321}">
                <p14:modId xmlns:p14="http://schemas.microsoft.com/office/powerpoint/2010/main" val="4181408307"/>
              </p:ext>
            </p:extLst>
          </p:nvPr>
        </p:nvGraphicFramePr>
        <p:xfrm>
          <a:off x="7307471" y="2952671"/>
          <a:ext cx="4753900" cy="2022375"/>
        </p:xfrm>
        <a:graphic>
          <a:graphicData uri="http://schemas.openxmlformats.org/drawingml/2006/table">
            <a:tbl>
              <a:tblPr>
                <a:noFill/>
                <a:tableStyleId>{7201DDB3-9249-4C95-9068-204499A073AE}</a:tableStyleId>
              </a:tblPr>
              <a:tblGrid>
                <a:gridCol w="1188475">
                  <a:extLst>
                    <a:ext uri="{9D8B030D-6E8A-4147-A177-3AD203B41FA5}">
                      <a16:colId xmlns:a16="http://schemas.microsoft.com/office/drawing/2014/main" val="20000"/>
                    </a:ext>
                  </a:extLst>
                </a:gridCol>
                <a:gridCol w="1188475">
                  <a:extLst>
                    <a:ext uri="{9D8B030D-6E8A-4147-A177-3AD203B41FA5}">
                      <a16:colId xmlns:a16="http://schemas.microsoft.com/office/drawing/2014/main" val="20001"/>
                    </a:ext>
                  </a:extLst>
                </a:gridCol>
                <a:gridCol w="1188475">
                  <a:extLst>
                    <a:ext uri="{9D8B030D-6E8A-4147-A177-3AD203B41FA5}">
                      <a16:colId xmlns:a16="http://schemas.microsoft.com/office/drawing/2014/main" val="20002"/>
                    </a:ext>
                  </a:extLst>
                </a:gridCol>
                <a:gridCol w="1188475">
                  <a:extLst>
                    <a:ext uri="{9D8B030D-6E8A-4147-A177-3AD203B41FA5}">
                      <a16:colId xmlns:a16="http://schemas.microsoft.com/office/drawing/2014/main" val="20003"/>
                    </a:ext>
                  </a:extLst>
                </a:gridCol>
              </a:tblGrid>
              <a:tr h="684225">
                <a:tc>
                  <a:txBody>
                    <a:bodyPr/>
                    <a:lstStyle/>
                    <a:p>
                      <a:pPr marL="0" lvl="0" indent="0" algn="ctr" rtl="0">
                        <a:spcBef>
                          <a:spcPts val="0"/>
                        </a:spcBef>
                        <a:spcAft>
                          <a:spcPts val="0"/>
                        </a:spcAft>
                        <a:buNone/>
                      </a:pPr>
                      <a:endParaRPr>
                        <a:solidFill>
                          <a:schemeClr val="dk1"/>
                        </a:solidFill>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zh-CN">
                          <a:solidFill>
                            <a:schemeClr val="dk1"/>
                          </a:solidFill>
                        </a:rPr>
                        <a:t>Score </a:t>
                      </a: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zh-CN" dirty="0">
                          <a:solidFill>
                            <a:schemeClr val="dk1"/>
                          </a:solidFill>
                        </a:rPr>
                        <a:t>Method</a:t>
                      </a:r>
                      <a:endParaRPr dirty="0"/>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zh-CN" dirty="0">
                          <a:solidFill>
                            <a:schemeClr val="dk1"/>
                          </a:solidFill>
                        </a:rPr>
                        <a:t>Clusters</a:t>
                      </a:r>
                      <a:endParaRPr dirty="0">
                        <a:solidFill>
                          <a:schemeClr val="dk1"/>
                        </a:solidFill>
                      </a:endParaRPr>
                    </a:p>
                    <a:p>
                      <a:pPr marL="0" lvl="0" indent="0" algn="ctr" rtl="0">
                        <a:spcBef>
                          <a:spcPts val="0"/>
                        </a:spcBef>
                        <a:spcAft>
                          <a:spcPts val="0"/>
                        </a:spcAft>
                        <a:buNone/>
                      </a:pPr>
                      <a:endParaRPr dirty="0"/>
                    </a:p>
                  </a:txBody>
                  <a:tcPr marL="91425" marR="91425" marT="91425" marB="91425"/>
                </a:tc>
                <a:extLst>
                  <a:ext uri="{0D108BD9-81ED-4DB2-BD59-A6C34878D82A}">
                    <a16:rowId xmlns:a16="http://schemas.microsoft.com/office/drawing/2014/main" val="10000"/>
                  </a:ext>
                </a:extLst>
              </a:tr>
              <a:tr h="446050">
                <a:tc>
                  <a:txBody>
                    <a:bodyPr/>
                    <a:lstStyle/>
                    <a:p>
                      <a:pPr marL="0" lvl="0" indent="0" algn="ctr" rtl="0">
                        <a:spcBef>
                          <a:spcPts val="0"/>
                        </a:spcBef>
                        <a:spcAft>
                          <a:spcPts val="0"/>
                        </a:spcAft>
                        <a:buClr>
                          <a:schemeClr val="dk1"/>
                        </a:buClr>
                        <a:buSzPts val="1100"/>
                        <a:buFont typeface="Arial"/>
                        <a:buNone/>
                      </a:pPr>
                      <a:r>
                        <a:rPr lang="en-US" altLang="zh-CN" dirty="0" smtClean="0">
                          <a:solidFill>
                            <a:schemeClr val="dk1"/>
                          </a:solidFill>
                        </a:rPr>
                        <a:t>Connectivity</a:t>
                      </a:r>
                      <a:endParaRPr lang="en-US" altLang="zh-TW" dirty="0">
                        <a:solidFill>
                          <a:schemeClr val="dk1"/>
                        </a:solidFill>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US" altLang="zh-TW" dirty="0" smtClean="0">
                          <a:solidFill>
                            <a:schemeClr val="dk1"/>
                          </a:solidFill>
                        </a:rPr>
                        <a:t>6.2488</a:t>
                      </a:r>
                      <a:endParaRPr dirty="0"/>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zh-CN">
                          <a:solidFill>
                            <a:schemeClr val="dk1"/>
                          </a:solidFill>
                        </a:rPr>
                        <a:t>hierarchical</a:t>
                      </a:r>
                      <a:endParaRPr/>
                    </a:p>
                  </a:txBody>
                  <a:tcPr marL="91425" marR="91425" marT="91425" marB="91425"/>
                </a:tc>
                <a:tc>
                  <a:txBody>
                    <a:bodyPr/>
                    <a:lstStyle/>
                    <a:p>
                      <a:pPr marL="0" lvl="0" indent="0" algn="ctr" rtl="0">
                        <a:spcBef>
                          <a:spcPts val="0"/>
                        </a:spcBef>
                        <a:spcAft>
                          <a:spcPts val="0"/>
                        </a:spcAft>
                        <a:buNone/>
                      </a:pPr>
                      <a:r>
                        <a:rPr lang="zh-CN"/>
                        <a:t>2</a:t>
                      </a:r>
                      <a:endParaRPr/>
                    </a:p>
                  </a:txBody>
                  <a:tcPr marL="91425" marR="91425" marT="91425" marB="91425"/>
                </a:tc>
                <a:extLst>
                  <a:ext uri="{0D108BD9-81ED-4DB2-BD59-A6C34878D82A}">
                    <a16:rowId xmlns:a16="http://schemas.microsoft.com/office/drawing/2014/main" val="10001"/>
                  </a:ext>
                </a:extLst>
              </a:tr>
              <a:tr h="446050">
                <a:tc>
                  <a:txBody>
                    <a:bodyPr/>
                    <a:lstStyle/>
                    <a:p>
                      <a:pPr marL="0" lvl="0" indent="0" algn="ctr" rtl="0">
                        <a:spcBef>
                          <a:spcPts val="0"/>
                        </a:spcBef>
                        <a:spcAft>
                          <a:spcPts val="0"/>
                        </a:spcAft>
                        <a:buClr>
                          <a:schemeClr val="dk1"/>
                        </a:buClr>
                        <a:buSzPts val="1100"/>
                        <a:buFont typeface="Arial"/>
                        <a:buNone/>
                      </a:pPr>
                      <a:r>
                        <a:rPr lang="en-US" altLang="zh-CN" dirty="0" smtClean="0">
                          <a:solidFill>
                            <a:schemeClr val="dk1"/>
                          </a:solidFill>
                        </a:rPr>
                        <a:t>Dunn </a:t>
                      </a:r>
                      <a:endParaRPr lang="en-US" altLang="zh-TW" dirty="0"/>
                    </a:p>
                  </a:txBody>
                  <a:tcPr marL="91425" marR="91425" marT="91425" marB="91425"/>
                </a:tc>
                <a:tc>
                  <a:txBody>
                    <a:bodyPr/>
                    <a:lstStyle/>
                    <a:p>
                      <a:pPr marL="0" lvl="0" indent="0" algn="ctr" rtl="0">
                        <a:spcBef>
                          <a:spcPts val="0"/>
                        </a:spcBef>
                        <a:spcAft>
                          <a:spcPts val="0"/>
                        </a:spcAft>
                        <a:buNone/>
                      </a:pPr>
                      <a:r>
                        <a:rPr lang="en-US" altLang="zh-TW" dirty="0" smtClean="0"/>
                        <a:t>0.0531</a:t>
                      </a:r>
                      <a:endParaRPr dirty="0"/>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zh-CN">
                          <a:solidFill>
                            <a:schemeClr val="dk1"/>
                          </a:solidFill>
                        </a:rPr>
                        <a:t>hierarchical</a:t>
                      </a:r>
                      <a:endParaRPr/>
                    </a:p>
                  </a:txBody>
                  <a:tcPr marL="91425" marR="91425" marT="91425" marB="91425"/>
                </a:tc>
                <a:tc>
                  <a:txBody>
                    <a:bodyPr/>
                    <a:lstStyle/>
                    <a:p>
                      <a:pPr marL="0" lvl="0" indent="0" algn="ctr" rtl="0">
                        <a:spcBef>
                          <a:spcPts val="0"/>
                        </a:spcBef>
                        <a:spcAft>
                          <a:spcPts val="0"/>
                        </a:spcAft>
                        <a:buNone/>
                      </a:pPr>
                      <a:r>
                        <a:rPr lang="zh-CN"/>
                        <a:t>2</a:t>
                      </a:r>
                      <a:endParaRPr/>
                    </a:p>
                  </a:txBody>
                  <a:tcPr marL="91425" marR="91425" marT="91425" marB="91425"/>
                </a:tc>
                <a:extLst>
                  <a:ext uri="{0D108BD9-81ED-4DB2-BD59-A6C34878D82A}">
                    <a16:rowId xmlns:a16="http://schemas.microsoft.com/office/drawing/2014/main" val="10002"/>
                  </a:ext>
                </a:extLst>
              </a:tr>
              <a:tr h="446050">
                <a:tc>
                  <a:txBody>
                    <a:bodyPr/>
                    <a:lstStyle/>
                    <a:p>
                      <a:pPr marL="0" lvl="0" indent="0" algn="ctr" rtl="0">
                        <a:spcBef>
                          <a:spcPts val="0"/>
                        </a:spcBef>
                        <a:spcAft>
                          <a:spcPts val="0"/>
                        </a:spcAft>
                        <a:buClr>
                          <a:schemeClr val="dk1"/>
                        </a:buClr>
                        <a:buSzPts val="1100"/>
                        <a:buFont typeface="Arial"/>
                        <a:buNone/>
                      </a:pPr>
                      <a:r>
                        <a:rPr lang="zh-CN" dirty="0">
                          <a:solidFill>
                            <a:schemeClr val="dk1"/>
                          </a:solidFill>
                        </a:rPr>
                        <a:t>Silhouette </a:t>
                      </a:r>
                      <a:endParaRPr dirty="0"/>
                    </a:p>
                  </a:txBody>
                  <a:tcPr marL="91425" marR="91425" marT="91425" marB="91425"/>
                </a:tc>
                <a:tc>
                  <a:txBody>
                    <a:bodyPr/>
                    <a:lstStyle/>
                    <a:p>
                      <a:pPr marL="0" lvl="0" indent="0" algn="ctr" rtl="0">
                        <a:spcBef>
                          <a:spcPts val="0"/>
                        </a:spcBef>
                        <a:spcAft>
                          <a:spcPts val="0"/>
                        </a:spcAft>
                        <a:buNone/>
                      </a:pPr>
                      <a:r>
                        <a:rPr lang="zh-CN" dirty="0" smtClean="0"/>
                        <a:t>0</a:t>
                      </a:r>
                      <a:r>
                        <a:rPr lang="en-US" altLang="zh-TW" dirty="0" smtClean="0"/>
                        <a:t>.4492</a:t>
                      </a:r>
                      <a:endParaRPr dirty="0"/>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US" dirty="0" err="1" smtClean="0">
                          <a:solidFill>
                            <a:schemeClr val="dk1"/>
                          </a:solidFill>
                        </a:rPr>
                        <a:t>kmeans</a:t>
                      </a:r>
                      <a:endParaRPr dirty="0"/>
                    </a:p>
                  </a:txBody>
                  <a:tcPr marL="91425" marR="91425" marT="91425" marB="91425"/>
                </a:tc>
                <a:tc>
                  <a:txBody>
                    <a:bodyPr/>
                    <a:lstStyle/>
                    <a:p>
                      <a:pPr marL="0" lvl="0" indent="0" algn="ctr" rtl="0">
                        <a:spcBef>
                          <a:spcPts val="0"/>
                        </a:spcBef>
                        <a:spcAft>
                          <a:spcPts val="0"/>
                        </a:spcAft>
                        <a:buNone/>
                      </a:pPr>
                      <a:r>
                        <a:rPr lang="zh-CN" dirty="0"/>
                        <a:t>2</a:t>
                      </a:r>
                      <a:endParaRPr dirty="0"/>
                    </a:p>
                  </a:txBody>
                  <a:tcPr marL="91425" marR="91425" marT="91425" marB="91425"/>
                </a:tc>
                <a:extLst>
                  <a:ext uri="{0D108BD9-81ED-4DB2-BD59-A6C34878D82A}">
                    <a16:rowId xmlns:a16="http://schemas.microsoft.com/office/drawing/2014/main" val="10003"/>
                  </a:ext>
                </a:extLst>
              </a:tr>
            </a:tbl>
          </a:graphicData>
        </a:graphic>
      </p:graphicFrame>
      <p:pic>
        <p:nvPicPr>
          <p:cNvPr id="8" name="Google Shape;497;p49"/>
          <p:cNvPicPr preferRelativeResize="0"/>
          <p:nvPr/>
        </p:nvPicPr>
        <p:blipFill>
          <a:blip r:embed="rId4">
            <a:alphaModFix/>
          </a:blip>
          <a:stretch>
            <a:fillRect/>
          </a:stretch>
        </p:blipFill>
        <p:spPr>
          <a:xfrm>
            <a:off x="8497625" y="1882955"/>
            <a:ext cx="2882475" cy="853548"/>
          </a:xfrm>
          <a:prstGeom prst="rect">
            <a:avLst/>
          </a:prstGeom>
          <a:noFill/>
          <a:ln>
            <a:noFill/>
          </a:ln>
        </p:spPr>
      </p:pic>
      <p:sp>
        <p:nvSpPr>
          <p:cNvPr id="6" name="矩形 5"/>
          <p:cNvSpPr/>
          <p:nvPr/>
        </p:nvSpPr>
        <p:spPr>
          <a:xfrm>
            <a:off x="600090" y="5568286"/>
            <a:ext cx="1441420" cy="369332"/>
          </a:xfrm>
          <a:prstGeom prst="rect">
            <a:avLst/>
          </a:prstGeom>
        </p:spPr>
        <p:txBody>
          <a:bodyPr wrap="none">
            <a:spAutoFit/>
          </a:bodyPr>
          <a:lstStyle/>
          <a:p>
            <a:pPr lvl="0" algn="ctr">
              <a:buClr>
                <a:schemeClr val="dk1"/>
              </a:buClr>
              <a:buSzPts val="1100"/>
            </a:pPr>
            <a:r>
              <a:rPr lang="en-US" altLang="zh-CN" sz="1800" dirty="0">
                <a:solidFill>
                  <a:schemeClr val="dk1"/>
                </a:solidFill>
              </a:rPr>
              <a:t>Connectivity</a:t>
            </a:r>
            <a:endParaRPr lang="en-US" altLang="zh-TW" sz="1800" dirty="0">
              <a:solidFill>
                <a:schemeClr val="dk1"/>
              </a:solidFill>
            </a:endParaRPr>
          </a:p>
        </p:txBody>
      </p:sp>
      <p:sp>
        <p:nvSpPr>
          <p:cNvPr id="11" name="矩形 10"/>
          <p:cNvSpPr/>
          <p:nvPr/>
        </p:nvSpPr>
        <p:spPr>
          <a:xfrm>
            <a:off x="3325152" y="5568286"/>
            <a:ext cx="800220" cy="369332"/>
          </a:xfrm>
          <a:prstGeom prst="rect">
            <a:avLst/>
          </a:prstGeom>
        </p:spPr>
        <p:txBody>
          <a:bodyPr wrap="none">
            <a:spAutoFit/>
          </a:bodyPr>
          <a:lstStyle/>
          <a:p>
            <a:pPr lvl="0" algn="ctr">
              <a:buClr>
                <a:schemeClr val="dk1"/>
              </a:buClr>
              <a:buSzPts val="1100"/>
            </a:pPr>
            <a:r>
              <a:rPr lang="en-US" altLang="zh-CN" sz="1800" dirty="0">
                <a:solidFill>
                  <a:schemeClr val="dk1"/>
                </a:solidFill>
              </a:rPr>
              <a:t>Dunn </a:t>
            </a:r>
            <a:endParaRPr lang="en-US" altLang="zh-TW" sz="1800" dirty="0"/>
          </a:p>
        </p:txBody>
      </p:sp>
      <p:sp>
        <p:nvSpPr>
          <p:cNvPr id="12" name="矩形 11"/>
          <p:cNvSpPr/>
          <p:nvPr/>
        </p:nvSpPr>
        <p:spPr>
          <a:xfrm>
            <a:off x="5560246" y="5568285"/>
            <a:ext cx="1274708" cy="369332"/>
          </a:xfrm>
          <a:prstGeom prst="rect">
            <a:avLst/>
          </a:prstGeom>
        </p:spPr>
        <p:txBody>
          <a:bodyPr wrap="none">
            <a:spAutoFit/>
          </a:bodyPr>
          <a:lstStyle/>
          <a:p>
            <a:pPr lvl="0" algn="ctr">
              <a:buClr>
                <a:schemeClr val="dk1"/>
              </a:buClr>
              <a:buSzPts val="1100"/>
            </a:pPr>
            <a:r>
              <a:rPr lang="en-US" altLang="zh-CN" sz="1800" dirty="0">
                <a:solidFill>
                  <a:schemeClr val="dk1"/>
                </a:solidFill>
              </a:rPr>
              <a:t>Silhouette </a:t>
            </a:r>
            <a:endParaRPr lang="en-US" altLang="zh-TW" sz="1800" dirty="0"/>
          </a:p>
        </p:txBody>
      </p:sp>
      <p:sp>
        <p:nvSpPr>
          <p:cNvPr id="14" name="矩形 13"/>
          <p:cNvSpPr/>
          <p:nvPr/>
        </p:nvSpPr>
        <p:spPr>
          <a:xfrm>
            <a:off x="11083186" y="218508"/>
            <a:ext cx="830677" cy="369332"/>
          </a:xfrm>
          <a:prstGeom prst="rect">
            <a:avLst/>
          </a:prstGeom>
        </p:spPr>
        <p:txBody>
          <a:bodyPr wrap="none">
            <a:spAutoFit/>
          </a:bodyPr>
          <a:lstStyle/>
          <a:p>
            <a:pPr lvl="0" algn="ctr"/>
            <a:r>
              <a:rPr lang="en-US" altLang="zh-TW" sz="1800" b="1" dirty="0" smtClean="0">
                <a:solidFill>
                  <a:srgbClr val="2F5597"/>
                </a:solidFill>
                <a:latin typeface="Poppins"/>
                <a:ea typeface="Poppins"/>
                <a:cs typeface="Poppins"/>
                <a:sym typeface="Poppins"/>
              </a:rPr>
              <a:t>22</a:t>
            </a:r>
            <a:r>
              <a:rPr lang="en-US" altLang="zh-CN" sz="1800" b="1" dirty="0" smtClean="0">
                <a:solidFill>
                  <a:srgbClr val="2F5597"/>
                </a:solidFill>
                <a:latin typeface="Poppins"/>
                <a:ea typeface="Poppins"/>
                <a:cs typeface="Poppins"/>
                <a:sym typeface="Poppins"/>
              </a:rPr>
              <a:t>/33</a:t>
            </a:r>
            <a:endParaRPr lang="zh-CN" altLang="en-US" sz="1050" b="1" dirty="0">
              <a:solidFill>
                <a:srgbClr val="2F5597"/>
              </a:solidFill>
              <a:latin typeface="Poppins"/>
              <a:ea typeface="Poppins"/>
              <a:cs typeface="Poppins"/>
              <a:sym typeface="Poppin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48"/>
          <p:cNvSpPr txBox="1"/>
          <p:nvPr/>
        </p:nvSpPr>
        <p:spPr>
          <a:xfrm>
            <a:off x="255428" y="328550"/>
            <a:ext cx="8029500" cy="769500"/>
          </a:xfrm>
          <a:prstGeom prst="rect">
            <a:avLst/>
          </a:prstGeom>
          <a:noFill/>
          <a:ln>
            <a:noFill/>
          </a:ln>
        </p:spPr>
        <p:txBody>
          <a:bodyPr spcFirstLastPara="1" wrap="square" lIns="91425" tIns="45700" rIns="91425" bIns="45700" anchor="t" anchorCtr="0">
            <a:noAutofit/>
          </a:bodyPr>
          <a:lstStyle/>
          <a:p>
            <a:pPr algn="just"/>
            <a:r>
              <a:rPr lang="zh-CN" sz="3600" dirty="0">
                <a:solidFill>
                  <a:srgbClr val="1C4885"/>
                </a:solidFill>
              </a:rPr>
              <a:t>群集驗證 (Data A</a:t>
            </a:r>
            <a:r>
              <a:rPr lang="zh-CN" sz="3600" dirty="0" smtClean="0">
                <a:solidFill>
                  <a:srgbClr val="1C4885"/>
                </a:solidFill>
              </a:rPr>
              <a:t>)</a:t>
            </a:r>
            <a:r>
              <a:rPr lang="en-US" altLang="zh-TW" sz="3600" dirty="0">
                <a:solidFill>
                  <a:srgbClr val="1C4885"/>
                </a:solidFill>
              </a:rPr>
              <a:t> - Stability</a:t>
            </a:r>
            <a:endParaRPr lang="en-US" altLang="zh-TW" sz="600" dirty="0"/>
          </a:p>
          <a:p>
            <a:pPr marL="0" marR="0" lvl="0" indent="0" algn="just" rtl="0">
              <a:spcBef>
                <a:spcPts val="0"/>
              </a:spcBef>
              <a:spcAft>
                <a:spcPts val="0"/>
              </a:spcAft>
              <a:buNone/>
            </a:pPr>
            <a:r>
              <a:rPr lang="en-US" altLang="zh-CN" sz="3600" dirty="0" smtClean="0">
                <a:solidFill>
                  <a:srgbClr val="1C4885"/>
                </a:solidFill>
              </a:rPr>
              <a:t> </a:t>
            </a:r>
            <a:endParaRPr sz="600" dirty="0"/>
          </a:p>
        </p:txBody>
      </p:sp>
      <p:pic>
        <p:nvPicPr>
          <p:cNvPr id="8" name="Google Shape;497;p49"/>
          <p:cNvPicPr preferRelativeResize="0"/>
          <p:nvPr/>
        </p:nvPicPr>
        <p:blipFill>
          <a:blip r:embed="rId3">
            <a:alphaModFix/>
          </a:blip>
          <a:stretch>
            <a:fillRect/>
          </a:stretch>
        </p:blipFill>
        <p:spPr>
          <a:xfrm>
            <a:off x="8497625" y="1882955"/>
            <a:ext cx="2882475" cy="853548"/>
          </a:xfrm>
          <a:prstGeom prst="rect">
            <a:avLst/>
          </a:prstGeom>
          <a:noFill/>
          <a:ln>
            <a:noFill/>
          </a:ln>
        </p:spPr>
      </p:pic>
      <p:graphicFrame>
        <p:nvGraphicFramePr>
          <p:cNvPr id="6" name="Google Shape;494;p49"/>
          <p:cNvGraphicFramePr/>
          <p:nvPr>
            <p:extLst>
              <p:ext uri="{D42A27DB-BD31-4B8C-83A1-F6EECF244321}">
                <p14:modId xmlns:p14="http://schemas.microsoft.com/office/powerpoint/2010/main" val="2129911501"/>
              </p:ext>
            </p:extLst>
          </p:nvPr>
        </p:nvGraphicFramePr>
        <p:xfrm>
          <a:off x="7548134" y="3127116"/>
          <a:ext cx="4315976" cy="2194410"/>
        </p:xfrm>
        <a:graphic>
          <a:graphicData uri="http://schemas.openxmlformats.org/drawingml/2006/table">
            <a:tbl>
              <a:tblPr>
                <a:noFill/>
                <a:tableStyleId>{7201DDB3-9249-4C95-9068-204499A073AE}</a:tableStyleId>
              </a:tblPr>
              <a:tblGrid>
                <a:gridCol w="1078995">
                  <a:extLst>
                    <a:ext uri="{9D8B030D-6E8A-4147-A177-3AD203B41FA5}">
                      <a16:colId xmlns:a16="http://schemas.microsoft.com/office/drawing/2014/main" val="20000"/>
                    </a:ext>
                  </a:extLst>
                </a:gridCol>
                <a:gridCol w="1078995">
                  <a:extLst>
                    <a:ext uri="{9D8B030D-6E8A-4147-A177-3AD203B41FA5}">
                      <a16:colId xmlns:a16="http://schemas.microsoft.com/office/drawing/2014/main" val="20001"/>
                    </a:ext>
                  </a:extLst>
                </a:gridCol>
                <a:gridCol w="1303127">
                  <a:extLst>
                    <a:ext uri="{9D8B030D-6E8A-4147-A177-3AD203B41FA5}">
                      <a16:colId xmlns:a16="http://schemas.microsoft.com/office/drawing/2014/main" val="20002"/>
                    </a:ext>
                  </a:extLst>
                </a:gridCol>
                <a:gridCol w="854859">
                  <a:extLst>
                    <a:ext uri="{9D8B030D-6E8A-4147-A177-3AD203B41FA5}">
                      <a16:colId xmlns:a16="http://schemas.microsoft.com/office/drawing/2014/main" val="20003"/>
                    </a:ext>
                  </a:extLst>
                </a:gridCol>
              </a:tblGrid>
              <a:tr h="549971">
                <a:tc>
                  <a:txBody>
                    <a:bodyPr/>
                    <a:lstStyle/>
                    <a:p>
                      <a:pPr marL="0" lvl="0" indent="0" algn="ctr" rtl="0">
                        <a:spcBef>
                          <a:spcPts val="0"/>
                        </a:spcBef>
                        <a:spcAft>
                          <a:spcPts val="0"/>
                        </a:spcAft>
                        <a:buClr>
                          <a:schemeClr val="dk1"/>
                        </a:buClr>
                        <a:buSzPts val="1100"/>
                        <a:buFont typeface="Arial"/>
                        <a:buNone/>
                      </a:pPr>
                      <a:r>
                        <a:rPr lang="zh-CN">
                          <a:solidFill>
                            <a:schemeClr val="dk1"/>
                          </a:solidFill>
                        </a:rPr>
                        <a:t>Optimal Scores</a:t>
                      </a:r>
                      <a:endParaRPr>
                        <a:solidFill>
                          <a:schemeClr val="dk1"/>
                        </a:solidFill>
                      </a:endParaRPr>
                    </a:p>
                  </a:txBody>
                  <a:tcPr marL="91425" marR="91425" marT="91425" marB="91425"/>
                </a:tc>
                <a:tc>
                  <a:txBody>
                    <a:bodyPr/>
                    <a:lstStyle/>
                    <a:p>
                      <a:pPr marL="0" lvl="0" indent="0" algn="ctr" rtl="0">
                        <a:spcBef>
                          <a:spcPts val="0"/>
                        </a:spcBef>
                        <a:spcAft>
                          <a:spcPts val="0"/>
                        </a:spcAft>
                        <a:buNone/>
                      </a:pPr>
                      <a:r>
                        <a:rPr lang="zh-CN">
                          <a:solidFill>
                            <a:schemeClr val="dk1"/>
                          </a:solidFill>
                        </a:rPr>
                        <a:t>Score </a:t>
                      </a:r>
                      <a:endParaRPr/>
                    </a:p>
                  </a:txBody>
                  <a:tcPr marL="91425" marR="91425" marT="91425" marB="91425"/>
                </a:tc>
                <a:tc>
                  <a:txBody>
                    <a:bodyPr/>
                    <a:lstStyle/>
                    <a:p>
                      <a:pPr marL="0" lvl="0" indent="0" algn="ctr" rtl="0">
                        <a:spcBef>
                          <a:spcPts val="0"/>
                        </a:spcBef>
                        <a:spcAft>
                          <a:spcPts val="0"/>
                        </a:spcAft>
                        <a:buNone/>
                      </a:pPr>
                      <a:r>
                        <a:rPr lang="zh-CN">
                          <a:solidFill>
                            <a:schemeClr val="dk1"/>
                          </a:solidFill>
                        </a:rPr>
                        <a:t>Method</a:t>
                      </a:r>
                      <a:endParaRPr/>
                    </a:p>
                  </a:txBody>
                  <a:tcPr marL="91425" marR="91425" marT="91425" marB="91425"/>
                </a:tc>
                <a:tc>
                  <a:txBody>
                    <a:bodyPr/>
                    <a:lstStyle/>
                    <a:p>
                      <a:pPr marL="0" lvl="0" indent="0" algn="ctr" rtl="0">
                        <a:spcBef>
                          <a:spcPts val="0"/>
                        </a:spcBef>
                        <a:spcAft>
                          <a:spcPts val="0"/>
                        </a:spcAft>
                        <a:buNone/>
                      </a:pPr>
                      <a:r>
                        <a:rPr lang="zh-CN">
                          <a:solidFill>
                            <a:schemeClr val="dk1"/>
                          </a:solidFill>
                        </a:rPr>
                        <a:t>Clusters</a:t>
                      </a:r>
                      <a:endParaRPr>
                        <a:solidFill>
                          <a:schemeClr val="dk1"/>
                        </a:solidFill>
                      </a:endParaRPr>
                    </a:p>
                    <a:p>
                      <a:pPr marL="0" lvl="0" indent="0" algn="ctr"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r h="357472">
                <a:tc>
                  <a:txBody>
                    <a:bodyPr/>
                    <a:lstStyle/>
                    <a:p>
                      <a:pPr marL="0" lvl="0" indent="0" algn="ctr" rtl="0">
                        <a:spcBef>
                          <a:spcPts val="0"/>
                        </a:spcBef>
                        <a:spcAft>
                          <a:spcPts val="0"/>
                        </a:spcAft>
                        <a:buNone/>
                      </a:pPr>
                      <a:r>
                        <a:rPr lang="zh-CN">
                          <a:solidFill>
                            <a:schemeClr val="dk1"/>
                          </a:solidFill>
                        </a:rPr>
                        <a:t>APN </a:t>
                      </a:r>
                      <a:endParaRPr>
                        <a:solidFill>
                          <a:schemeClr val="dk1"/>
                        </a:solidFill>
                      </a:endParaRPr>
                    </a:p>
                  </a:txBody>
                  <a:tcPr marL="91425" marR="91425" marT="91425" marB="91425"/>
                </a:tc>
                <a:tc>
                  <a:txBody>
                    <a:bodyPr/>
                    <a:lstStyle/>
                    <a:p>
                      <a:pPr marL="0" lvl="0" indent="0" algn="ctr" rtl="0">
                        <a:spcBef>
                          <a:spcPts val="0"/>
                        </a:spcBef>
                        <a:spcAft>
                          <a:spcPts val="0"/>
                        </a:spcAft>
                        <a:buNone/>
                      </a:pPr>
                      <a:r>
                        <a:rPr lang="zh-CN" dirty="0">
                          <a:solidFill>
                            <a:schemeClr val="dk1"/>
                          </a:solidFill>
                        </a:rPr>
                        <a:t>0.</a:t>
                      </a:r>
                      <a:r>
                        <a:rPr lang="zh-CN" dirty="0" smtClean="0">
                          <a:solidFill>
                            <a:schemeClr val="dk1"/>
                          </a:solidFill>
                        </a:rPr>
                        <a:t>00</a:t>
                      </a:r>
                      <a:r>
                        <a:rPr lang="en-US" altLang="zh-CN" dirty="0" smtClean="0">
                          <a:solidFill>
                            <a:schemeClr val="dk1"/>
                          </a:solidFill>
                        </a:rPr>
                        <a:t>15</a:t>
                      </a:r>
                      <a:endParaRPr dirty="0"/>
                    </a:p>
                  </a:txBody>
                  <a:tcPr marL="91425" marR="91425" marT="91425" marB="91425"/>
                </a:tc>
                <a:tc>
                  <a:txBody>
                    <a:bodyPr/>
                    <a:lstStyle/>
                    <a:p>
                      <a:pPr marL="0" lvl="0" indent="0" algn="ctr" rtl="0">
                        <a:spcBef>
                          <a:spcPts val="0"/>
                        </a:spcBef>
                        <a:spcAft>
                          <a:spcPts val="0"/>
                        </a:spcAft>
                        <a:buNone/>
                      </a:pPr>
                      <a:r>
                        <a:rPr lang="zh-CN" dirty="0">
                          <a:solidFill>
                            <a:schemeClr val="dk1"/>
                          </a:solidFill>
                        </a:rPr>
                        <a:t>hierarchical</a:t>
                      </a:r>
                      <a:endParaRPr dirty="0"/>
                    </a:p>
                  </a:txBody>
                  <a:tcPr marL="91425" marR="91425" marT="91425" marB="91425"/>
                </a:tc>
                <a:tc>
                  <a:txBody>
                    <a:bodyPr/>
                    <a:lstStyle/>
                    <a:p>
                      <a:pPr marL="0" lvl="0" indent="0" algn="ctr" rtl="0">
                        <a:spcBef>
                          <a:spcPts val="0"/>
                        </a:spcBef>
                        <a:spcAft>
                          <a:spcPts val="0"/>
                        </a:spcAft>
                        <a:buNone/>
                      </a:pPr>
                      <a:r>
                        <a:rPr lang="zh-CN" dirty="0"/>
                        <a:t>2</a:t>
                      </a:r>
                      <a:endParaRPr dirty="0"/>
                    </a:p>
                  </a:txBody>
                  <a:tcPr marL="91425" marR="91425" marT="91425" marB="91425"/>
                </a:tc>
                <a:extLst>
                  <a:ext uri="{0D108BD9-81ED-4DB2-BD59-A6C34878D82A}">
                    <a16:rowId xmlns:a16="http://schemas.microsoft.com/office/drawing/2014/main" val="10001"/>
                  </a:ext>
                </a:extLst>
              </a:tr>
              <a:tr h="357472">
                <a:tc>
                  <a:txBody>
                    <a:bodyPr/>
                    <a:lstStyle/>
                    <a:p>
                      <a:pPr marL="0" lvl="0" indent="0" algn="ctr" rtl="0">
                        <a:spcBef>
                          <a:spcPts val="0"/>
                        </a:spcBef>
                        <a:spcAft>
                          <a:spcPts val="0"/>
                        </a:spcAft>
                        <a:buNone/>
                      </a:pPr>
                      <a:r>
                        <a:rPr lang="zh-CN" dirty="0" smtClean="0">
                          <a:solidFill>
                            <a:schemeClr val="dk1"/>
                          </a:solidFill>
                        </a:rPr>
                        <a:t>AD</a:t>
                      </a:r>
                      <a:endParaRPr dirty="0"/>
                    </a:p>
                  </a:txBody>
                  <a:tcPr marL="91425" marR="91425" marT="91425" marB="91425"/>
                </a:tc>
                <a:tc>
                  <a:txBody>
                    <a:bodyPr/>
                    <a:lstStyle/>
                    <a:p>
                      <a:pPr marL="0" lvl="0" indent="0" algn="ctr" rtl="0">
                        <a:spcBef>
                          <a:spcPts val="0"/>
                        </a:spcBef>
                        <a:spcAft>
                          <a:spcPts val="0"/>
                        </a:spcAft>
                        <a:buNone/>
                      </a:pPr>
                      <a:r>
                        <a:rPr lang="zh-CN" dirty="0"/>
                        <a:t>0.</a:t>
                      </a:r>
                      <a:r>
                        <a:rPr lang="zh-CN" dirty="0" smtClean="0"/>
                        <a:t>4</a:t>
                      </a:r>
                      <a:r>
                        <a:rPr lang="en-US" altLang="zh-CN" dirty="0" smtClean="0"/>
                        <a:t>171</a:t>
                      </a:r>
                      <a:endParaRPr dirty="0"/>
                    </a:p>
                  </a:txBody>
                  <a:tcPr marL="91425" marR="91425" marT="91425" marB="91425"/>
                </a:tc>
                <a:tc>
                  <a:txBody>
                    <a:bodyPr/>
                    <a:lstStyle/>
                    <a:p>
                      <a:pPr marL="0" lvl="0" indent="0" algn="ctr" rtl="0">
                        <a:spcBef>
                          <a:spcPts val="0"/>
                        </a:spcBef>
                        <a:spcAft>
                          <a:spcPts val="0"/>
                        </a:spcAft>
                        <a:buNone/>
                      </a:pPr>
                      <a:r>
                        <a:rPr lang="zh-CN">
                          <a:solidFill>
                            <a:schemeClr val="dk1"/>
                          </a:solidFill>
                        </a:rPr>
                        <a:t>kmeans</a:t>
                      </a:r>
                      <a:endParaRPr/>
                    </a:p>
                  </a:txBody>
                  <a:tcPr marL="91425" marR="91425" marT="91425" marB="91425"/>
                </a:tc>
                <a:tc>
                  <a:txBody>
                    <a:bodyPr/>
                    <a:lstStyle/>
                    <a:p>
                      <a:pPr marL="0" lvl="0" indent="0" algn="ctr" rtl="0">
                        <a:spcBef>
                          <a:spcPts val="0"/>
                        </a:spcBef>
                        <a:spcAft>
                          <a:spcPts val="0"/>
                        </a:spcAft>
                        <a:buNone/>
                      </a:pPr>
                      <a:r>
                        <a:rPr lang="zh-CN" dirty="0"/>
                        <a:t>6</a:t>
                      </a:r>
                      <a:endParaRPr dirty="0"/>
                    </a:p>
                  </a:txBody>
                  <a:tcPr marL="91425" marR="91425" marT="91425" marB="91425"/>
                </a:tc>
                <a:extLst>
                  <a:ext uri="{0D108BD9-81ED-4DB2-BD59-A6C34878D82A}">
                    <a16:rowId xmlns:a16="http://schemas.microsoft.com/office/drawing/2014/main" val="10002"/>
                  </a:ext>
                </a:extLst>
              </a:tr>
              <a:tr h="357472">
                <a:tc>
                  <a:txBody>
                    <a:bodyPr/>
                    <a:lstStyle/>
                    <a:p>
                      <a:pPr marL="0" lvl="0" indent="0" algn="ctr" rtl="0">
                        <a:spcBef>
                          <a:spcPts val="0"/>
                        </a:spcBef>
                        <a:spcAft>
                          <a:spcPts val="0"/>
                        </a:spcAft>
                        <a:buNone/>
                      </a:pPr>
                      <a:r>
                        <a:rPr lang="zh-CN">
                          <a:solidFill>
                            <a:schemeClr val="dk1"/>
                          </a:solidFill>
                        </a:rPr>
                        <a:t>ADM </a:t>
                      </a:r>
                      <a:endParaRPr/>
                    </a:p>
                  </a:txBody>
                  <a:tcPr marL="91425" marR="91425" marT="91425" marB="91425"/>
                </a:tc>
                <a:tc>
                  <a:txBody>
                    <a:bodyPr/>
                    <a:lstStyle/>
                    <a:p>
                      <a:pPr marL="0" lvl="0" indent="0" algn="ctr" rtl="0">
                        <a:spcBef>
                          <a:spcPts val="0"/>
                        </a:spcBef>
                        <a:spcAft>
                          <a:spcPts val="0"/>
                        </a:spcAft>
                        <a:buNone/>
                      </a:pPr>
                      <a:r>
                        <a:rPr lang="zh-CN" dirty="0"/>
                        <a:t>0.</a:t>
                      </a:r>
                      <a:r>
                        <a:rPr lang="zh-CN" dirty="0" smtClean="0"/>
                        <a:t>0</a:t>
                      </a:r>
                      <a:r>
                        <a:rPr lang="en-US" altLang="zh-CN" dirty="0" smtClean="0"/>
                        <a:t>024</a:t>
                      </a:r>
                      <a:endParaRPr dirty="0"/>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zh-CN">
                          <a:solidFill>
                            <a:schemeClr val="dk1"/>
                          </a:solidFill>
                        </a:rPr>
                        <a:t>hierarchical</a:t>
                      </a:r>
                      <a:endParaRPr/>
                    </a:p>
                  </a:txBody>
                  <a:tcPr marL="91425" marR="91425" marT="91425" marB="91425"/>
                </a:tc>
                <a:tc>
                  <a:txBody>
                    <a:bodyPr/>
                    <a:lstStyle/>
                    <a:p>
                      <a:pPr marL="0" lvl="0" indent="0" algn="ctr" rtl="0">
                        <a:spcBef>
                          <a:spcPts val="0"/>
                        </a:spcBef>
                        <a:spcAft>
                          <a:spcPts val="0"/>
                        </a:spcAft>
                        <a:buNone/>
                      </a:pPr>
                      <a:r>
                        <a:rPr lang="zh-CN"/>
                        <a:t>2</a:t>
                      </a:r>
                      <a:endParaRPr/>
                    </a:p>
                  </a:txBody>
                  <a:tcPr marL="91425" marR="91425" marT="91425" marB="91425"/>
                </a:tc>
                <a:extLst>
                  <a:ext uri="{0D108BD9-81ED-4DB2-BD59-A6C34878D82A}">
                    <a16:rowId xmlns:a16="http://schemas.microsoft.com/office/drawing/2014/main" val="10003"/>
                  </a:ext>
                </a:extLst>
              </a:tr>
              <a:tr h="357472">
                <a:tc>
                  <a:txBody>
                    <a:bodyPr/>
                    <a:lstStyle/>
                    <a:p>
                      <a:pPr marL="0" lvl="0" indent="0" algn="ctr" rtl="0">
                        <a:spcBef>
                          <a:spcPts val="0"/>
                        </a:spcBef>
                        <a:spcAft>
                          <a:spcPts val="0"/>
                        </a:spcAft>
                        <a:buClr>
                          <a:schemeClr val="dk1"/>
                        </a:buClr>
                        <a:buSzPts val="1100"/>
                        <a:buFont typeface="Arial"/>
                        <a:buNone/>
                      </a:pPr>
                      <a:r>
                        <a:rPr lang="zh-CN">
                          <a:solidFill>
                            <a:schemeClr val="dk1"/>
                          </a:solidFill>
                        </a:rPr>
                        <a:t>FOM</a:t>
                      </a:r>
                      <a:endParaRPr>
                        <a:solidFill>
                          <a:schemeClr val="dk1"/>
                        </a:solidFill>
                      </a:endParaRPr>
                    </a:p>
                  </a:txBody>
                  <a:tcPr marL="91425" marR="91425" marT="91425" marB="91425"/>
                </a:tc>
                <a:tc>
                  <a:txBody>
                    <a:bodyPr/>
                    <a:lstStyle/>
                    <a:p>
                      <a:pPr marL="0" lvl="0" indent="0" algn="ctr" rtl="0">
                        <a:spcBef>
                          <a:spcPts val="0"/>
                        </a:spcBef>
                        <a:spcAft>
                          <a:spcPts val="0"/>
                        </a:spcAft>
                        <a:buNone/>
                      </a:pPr>
                      <a:r>
                        <a:rPr lang="zh-CN" dirty="0"/>
                        <a:t>0.</a:t>
                      </a:r>
                      <a:r>
                        <a:rPr lang="zh-CN" dirty="0" smtClean="0"/>
                        <a:t>244</a:t>
                      </a:r>
                      <a:r>
                        <a:rPr lang="en-US" altLang="zh-CN" dirty="0" smtClean="0"/>
                        <a:t>9</a:t>
                      </a:r>
                      <a:endParaRPr dirty="0"/>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zh-CN">
                          <a:solidFill>
                            <a:schemeClr val="dk1"/>
                          </a:solidFill>
                        </a:rPr>
                        <a:t>kmeans</a:t>
                      </a:r>
                      <a:endParaRPr/>
                    </a:p>
                  </a:txBody>
                  <a:tcPr marL="91425" marR="91425" marT="91425" marB="91425"/>
                </a:tc>
                <a:tc>
                  <a:txBody>
                    <a:bodyPr/>
                    <a:lstStyle/>
                    <a:p>
                      <a:pPr marL="0" lvl="0" indent="0" algn="ctr" rtl="0">
                        <a:spcBef>
                          <a:spcPts val="0"/>
                        </a:spcBef>
                        <a:spcAft>
                          <a:spcPts val="0"/>
                        </a:spcAft>
                        <a:buNone/>
                      </a:pPr>
                      <a:r>
                        <a:rPr lang="zh-CN" dirty="0"/>
                        <a:t>6</a:t>
                      </a:r>
                      <a:endParaRPr dirty="0"/>
                    </a:p>
                  </a:txBody>
                  <a:tcPr marL="91425" marR="91425" marT="91425" marB="91425"/>
                </a:tc>
                <a:extLst>
                  <a:ext uri="{0D108BD9-81ED-4DB2-BD59-A6C34878D82A}">
                    <a16:rowId xmlns:a16="http://schemas.microsoft.com/office/drawing/2014/main" val="10004"/>
                  </a:ext>
                </a:extLst>
              </a:tr>
            </a:tbl>
          </a:graphicData>
        </a:graphic>
      </p:graphicFrame>
      <p:pic>
        <p:nvPicPr>
          <p:cNvPr id="5" name="圖片 4"/>
          <p:cNvPicPr>
            <a:picLocks noChangeAspect="1"/>
          </p:cNvPicPr>
          <p:nvPr/>
        </p:nvPicPr>
        <p:blipFill>
          <a:blip r:embed="rId4"/>
          <a:stretch>
            <a:fillRect/>
          </a:stretch>
        </p:blipFill>
        <p:spPr>
          <a:xfrm>
            <a:off x="0" y="1882955"/>
            <a:ext cx="7320302" cy="3748768"/>
          </a:xfrm>
          <a:prstGeom prst="rect">
            <a:avLst/>
          </a:prstGeom>
        </p:spPr>
      </p:pic>
      <p:sp>
        <p:nvSpPr>
          <p:cNvPr id="10" name="矩形 9"/>
          <p:cNvSpPr/>
          <p:nvPr/>
        </p:nvSpPr>
        <p:spPr>
          <a:xfrm>
            <a:off x="8247229" y="5718109"/>
            <a:ext cx="2917786" cy="584775"/>
          </a:xfrm>
          <a:prstGeom prst="rect">
            <a:avLst/>
          </a:prstGeom>
          <a:solidFill>
            <a:schemeClr val="accent5">
              <a:lumMod val="75000"/>
            </a:schemeClr>
          </a:solidFill>
          <a:ln>
            <a:solidFill>
              <a:schemeClr val="accent5">
                <a:lumMod val="75000"/>
              </a:schemeClr>
            </a:solidFill>
          </a:ln>
        </p:spPr>
        <p:txBody>
          <a:bodyPr wrap="none">
            <a:spAutoFit/>
          </a:bodyPr>
          <a:lstStyle/>
          <a:p>
            <a:pPr lvl="0" algn="ctr"/>
            <a:r>
              <a:rPr lang="en-US" altLang="zh-CN" sz="3200" dirty="0" smtClean="0">
                <a:solidFill>
                  <a:schemeClr val="bg1"/>
                </a:solidFill>
              </a:rPr>
              <a:t>Hierarchical</a:t>
            </a:r>
            <a:r>
              <a:rPr lang="zh-TW" altLang="en-US" sz="3200" dirty="0" smtClean="0">
                <a:solidFill>
                  <a:schemeClr val="bg1"/>
                </a:solidFill>
              </a:rPr>
              <a:t>   </a:t>
            </a:r>
            <a:r>
              <a:rPr lang="en-US" altLang="zh-TW" sz="3200" dirty="0" smtClean="0">
                <a:solidFill>
                  <a:schemeClr val="bg1"/>
                </a:solidFill>
              </a:rPr>
              <a:t>2</a:t>
            </a:r>
            <a:endParaRPr lang="en-US" altLang="zh-TW" sz="3200" dirty="0">
              <a:solidFill>
                <a:schemeClr val="bg1"/>
              </a:solidFill>
            </a:endParaRPr>
          </a:p>
        </p:txBody>
      </p:sp>
      <p:sp>
        <p:nvSpPr>
          <p:cNvPr id="11" name="矩形 10"/>
          <p:cNvSpPr/>
          <p:nvPr/>
        </p:nvSpPr>
        <p:spPr>
          <a:xfrm>
            <a:off x="758978" y="5791830"/>
            <a:ext cx="920445" cy="461665"/>
          </a:xfrm>
          <a:prstGeom prst="rect">
            <a:avLst/>
          </a:prstGeom>
        </p:spPr>
        <p:txBody>
          <a:bodyPr wrap="none">
            <a:spAutoFit/>
          </a:bodyPr>
          <a:lstStyle/>
          <a:p>
            <a:pPr lvl="0" algn="ctr"/>
            <a:r>
              <a:rPr lang="en-US" altLang="zh-CN" sz="2400" dirty="0">
                <a:solidFill>
                  <a:schemeClr val="dk1"/>
                </a:solidFill>
              </a:rPr>
              <a:t>APN </a:t>
            </a:r>
            <a:endParaRPr lang="en-US" altLang="zh-TW" sz="2400" dirty="0">
              <a:solidFill>
                <a:schemeClr val="dk1"/>
              </a:solidFill>
            </a:endParaRPr>
          </a:p>
        </p:txBody>
      </p:sp>
      <p:sp>
        <p:nvSpPr>
          <p:cNvPr id="12" name="矩形 11"/>
          <p:cNvSpPr/>
          <p:nvPr/>
        </p:nvSpPr>
        <p:spPr>
          <a:xfrm>
            <a:off x="2567000" y="5791830"/>
            <a:ext cx="715260" cy="461665"/>
          </a:xfrm>
          <a:prstGeom prst="rect">
            <a:avLst/>
          </a:prstGeom>
        </p:spPr>
        <p:txBody>
          <a:bodyPr wrap="none">
            <a:spAutoFit/>
          </a:bodyPr>
          <a:lstStyle/>
          <a:p>
            <a:pPr lvl="0" algn="ctr"/>
            <a:r>
              <a:rPr lang="en-US" altLang="zh-CN" sz="2400" dirty="0" smtClean="0">
                <a:solidFill>
                  <a:schemeClr val="dk1"/>
                </a:solidFill>
              </a:rPr>
              <a:t>AD </a:t>
            </a:r>
            <a:endParaRPr lang="en-US" altLang="zh-TW" sz="2400" dirty="0">
              <a:solidFill>
                <a:schemeClr val="dk1"/>
              </a:solidFill>
            </a:endParaRPr>
          </a:p>
        </p:txBody>
      </p:sp>
      <p:sp>
        <p:nvSpPr>
          <p:cNvPr id="13" name="矩形 12"/>
          <p:cNvSpPr/>
          <p:nvPr/>
        </p:nvSpPr>
        <p:spPr>
          <a:xfrm>
            <a:off x="4179409" y="5791829"/>
            <a:ext cx="886782" cy="461665"/>
          </a:xfrm>
          <a:prstGeom prst="rect">
            <a:avLst/>
          </a:prstGeom>
        </p:spPr>
        <p:txBody>
          <a:bodyPr wrap="none">
            <a:spAutoFit/>
          </a:bodyPr>
          <a:lstStyle/>
          <a:p>
            <a:pPr lvl="0" algn="ctr"/>
            <a:r>
              <a:rPr lang="en-US" altLang="zh-CN" sz="2400" dirty="0" smtClean="0">
                <a:solidFill>
                  <a:schemeClr val="dk1"/>
                </a:solidFill>
              </a:rPr>
              <a:t>ADM</a:t>
            </a:r>
            <a:endParaRPr lang="en-US" altLang="zh-TW" sz="2400" dirty="0">
              <a:solidFill>
                <a:schemeClr val="dk1"/>
              </a:solidFill>
            </a:endParaRPr>
          </a:p>
        </p:txBody>
      </p:sp>
      <p:sp>
        <p:nvSpPr>
          <p:cNvPr id="14" name="矩形 13"/>
          <p:cNvSpPr/>
          <p:nvPr/>
        </p:nvSpPr>
        <p:spPr>
          <a:xfrm>
            <a:off x="5887200" y="5791830"/>
            <a:ext cx="867545" cy="461665"/>
          </a:xfrm>
          <a:prstGeom prst="rect">
            <a:avLst/>
          </a:prstGeom>
        </p:spPr>
        <p:txBody>
          <a:bodyPr wrap="none">
            <a:spAutoFit/>
          </a:bodyPr>
          <a:lstStyle/>
          <a:p>
            <a:pPr lvl="0" algn="ctr"/>
            <a:r>
              <a:rPr lang="en-US" altLang="zh-CN" sz="2400" dirty="0" smtClean="0">
                <a:solidFill>
                  <a:schemeClr val="dk1"/>
                </a:solidFill>
              </a:rPr>
              <a:t>FOM</a:t>
            </a:r>
            <a:endParaRPr lang="en-US" altLang="zh-TW" sz="2400" dirty="0">
              <a:solidFill>
                <a:schemeClr val="dk1"/>
              </a:solidFill>
            </a:endParaRPr>
          </a:p>
        </p:txBody>
      </p:sp>
      <p:sp>
        <p:nvSpPr>
          <p:cNvPr id="15" name="矩形 14"/>
          <p:cNvSpPr/>
          <p:nvPr/>
        </p:nvSpPr>
        <p:spPr>
          <a:xfrm>
            <a:off x="11079178" y="218508"/>
            <a:ext cx="838692" cy="369332"/>
          </a:xfrm>
          <a:prstGeom prst="rect">
            <a:avLst/>
          </a:prstGeom>
        </p:spPr>
        <p:txBody>
          <a:bodyPr wrap="none">
            <a:spAutoFit/>
          </a:bodyPr>
          <a:lstStyle/>
          <a:p>
            <a:pPr lvl="0" algn="ctr"/>
            <a:r>
              <a:rPr lang="en-US" altLang="zh-TW" sz="1800" b="1" dirty="0" smtClean="0">
                <a:solidFill>
                  <a:srgbClr val="2F5597"/>
                </a:solidFill>
                <a:latin typeface="Poppins"/>
                <a:ea typeface="Poppins"/>
                <a:cs typeface="Poppins"/>
                <a:sym typeface="Poppins"/>
              </a:rPr>
              <a:t>23</a:t>
            </a:r>
            <a:r>
              <a:rPr lang="en-US" altLang="zh-CN" sz="1800" b="1" dirty="0" smtClean="0">
                <a:solidFill>
                  <a:srgbClr val="2F5597"/>
                </a:solidFill>
                <a:latin typeface="Poppins"/>
                <a:ea typeface="Poppins"/>
                <a:cs typeface="Poppins"/>
                <a:sym typeface="Poppins"/>
              </a:rPr>
              <a:t>/33</a:t>
            </a:r>
            <a:endParaRPr lang="zh-CN" altLang="en-US" sz="1050" b="1" dirty="0">
              <a:solidFill>
                <a:srgbClr val="2F5597"/>
              </a:solidFill>
              <a:latin typeface="Poppins"/>
              <a:ea typeface="Poppins"/>
              <a:cs typeface="Poppins"/>
              <a:sym typeface="Poppins"/>
            </a:endParaRPr>
          </a:p>
        </p:txBody>
      </p:sp>
    </p:spTree>
    <p:extLst>
      <p:ext uri="{BB962C8B-B14F-4D97-AF65-F5344CB8AC3E}">
        <p14:creationId xmlns:p14="http://schemas.microsoft.com/office/powerpoint/2010/main" val="13142032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49"/>
          <p:cNvSpPr txBox="1"/>
          <p:nvPr/>
        </p:nvSpPr>
        <p:spPr>
          <a:xfrm>
            <a:off x="338053" y="229350"/>
            <a:ext cx="8029500" cy="769500"/>
          </a:xfrm>
          <a:prstGeom prst="rect">
            <a:avLst/>
          </a:prstGeom>
          <a:noFill/>
          <a:ln>
            <a:noFill/>
          </a:ln>
        </p:spPr>
        <p:txBody>
          <a:bodyPr spcFirstLastPara="1" wrap="square" lIns="91425" tIns="45700" rIns="91425" bIns="45700" anchor="t" anchorCtr="0">
            <a:noAutofit/>
          </a:bodyPr>
          <a:lstStyle/>
          <a:p>
            <a:pPr lvl="0" algn="just"/>
            <a:r>
              <a:rPr lang="zh-CN" sz="3600" dirty="0" smtClean="0">
                <a:solidFill>
                  <a:srgbClr val="1C4885"/>
                </a:solidFill>
              </a:rPr>
              <a:t>群集驗證 (Data B)</a:t>
            </a:r>
            <a:r>
              <a:rPr lang="en-US" altLang="zh-CN" sz="3600" dirty="0" smtClean="0">
                <a:solidFill>
                  <a:srgbClr val="1C4885"/>
                </a:solidFill>
              </a:rPr>
              <a:t> - Internal</a:t>
            </a:r>
          </a:p>
          <a:p>
            <a:pPr marL="0" marR="0" lvl="0" indent="0" algn="just" rtl="0">
              <a:spcBef>
                <a:spcPts val="0"/>
              </a:spcBef>
              <a:spcAft>
                <a:spcPts val="0"/>
              </a:spcAft>
              <a:buNone/>
            </a:pPr>
            <a:endParaRPr sz="600" dirty="0"/>
          </a:p>
        </p:txBody>
      </p:sp>
      <p:graphicFrame>
        <p:nvGraphicFramePr>
          <p:cNvPr id="493" name="Google Shape;493;p49"/>
          <p:cNvGraphicFramePr/>
          <p:nvPr>
            <p:extLst>
              <p:ext uri="{D42A27DB-BD31-4B8C-83A1-F6EECF244321}">
                <p14:modId xmlns:p14="http://schemas.microsoft.com/office/powerpoint/2010/main" val="4000288251"/>
              </p:ext>
            </p:extLst>
          </p:nvPr>
        </p:nvGraphicFramePr>
        <p:xfrm>
          <a:off x="7155624" y="2801678"/>
          <a:ext cx="4753900" cy="2022375"/>
        </p:xfrm>
        <a:graphic>
          <a:graphicData uri="http://schemas.openxmlformats.org/drawingml/2006/table">
            <a:tbl>
              <a:tblPr>
                <a:noFill/>
                <a:tableStyleId>{7201DDB3-9249-4C95-9068-204499A073AE}</a:tableStyleId>
              </a:tblPr>
              <a:tblGrid>
                <a:gridCol w="1188475">
                  <a:extLst>
                    <a:ext uri="{9D8B030D-6E8A-4147-A177-3AD203B41FA5}">
                      <a16:colId xmlns:a16="http://schemas.microsoft.com/office/drawing/2014/main" val="20000"/>
                    </a:ext>
                  </a:extLst>
                </a:gridCol>
                <a:gridCol w="1188475">
                  <a:extLst>
                    <a:ext uri="{9D8B030D-6E8A-4147-A177-3AD203B41FA5}">
                      <a16:colId xmlns:a16="http://schemas.microsoft.com/office/drawing/2014/main" val="20001"/>
                    </a:ext>
                  </a:extLst>
                </a:gridCol>
                <a:gridCol w="1188475">
                  <a:extLst>
                    <a:ext uri="{9D8B030D-6E8A-4147-A177-3AD203B41FA5}">
                      <a16:colId xmlns:a16="http://schemas.microsoft.com/office/drawing/2014/main" val="20002"/>
                    </a:ext>
                  </a:extLst>
                </a:gridCol>
                <a:gridCol w="1188475">
                  <a:extLst>
                    <a:ext uri="{9D8B030D-6E8A-4147-A177-3AD203B41FA5}">
                      <a16:colId xmlns:a16="http://schemas.microsoft.com/office/drawing/2014/main" val="20003"/>
                    </a:ext>
                  </a:extLst>
                </a:gridCol>
              </a:tblGrid>
              <a:tr h="684225">
                <a:tc>
                  <a:txBody>
                    <a:bodyPr/>
                    <a:lstStyle/>
                    <a:p>
                      <a:pPr marL="0" lvl="0" indent="0" algn="ctr" rtl="0">
                        <a:spcBef>
                          <a:spcPts val="0"/>
                        </a:spcBef>
                        <a:spcAft>
                          <a:spcPts val="0"/>
                        </a:spcAft>
                        <a:buNone/>
                      </a:pPr>
                      <a:endParaRPr>
                        <a:solidFill>
                          <a:schemeClr val="dk1"/>
                        </a:solidFill>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zh-CN">
                          <a:solidFill>
                            <a:schemeClr val="dk1"/>
                          </a:solidFill>
                        </a:rPr>
                        <a:t>Score </a:t>
                      </a: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zh-CN" dirty="0">
                          <a:solidFill>
                            <a:schemeClr val="dk1"/>
                          </a:solidFill>
                        </a:rPr>
                        <a:t>Method</a:t>
                      </a:r>
                      <a:endParaRPr dirty="0"/>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zh-CN" dirty="0">
                          <a:solidFill>
                            <a:schemeClr val="dk1"/>
                          </a:solidFill>
                        </a:rPr>
                        <a:t>Clusters</a:t>
                      </a:r>
                      <a:endParaRPr dirty="0">
                        <a:solidFill>
                          <a:schemeClr val="dk1"/>
                        </a:solidFill>
                      </a:endParaRPr>
                    </a:p>
                    <a:p>
                      <a:pPr marL="0" lvl="0" indent="0" algn="ctr" rtl="0">
                        <a:spcBef>
                          <a:spcPts val="0"/>
                        </a:spcBef>
                        <a:spcAft>
                          <a:spcPts val="0"/>
                        </a:spcAft>
                        <a:buNone/>
                      </a:pPr>
                      <a:endParaRPr dirty="0"/>
                    </a:p>
                  </a:txBody>
                  <a:tcPr marL="91425" marR="91425" marT="91425" marB="91425"/>
                </a:tc>
                <a:extLst>
                  <a:ext uri="{0D108BD9-81ED-4DB2-BD59-A6C34878D82A}">
                    <a16:rowId xmlns:a16="http://schemas.microsoft.com/office/drawing/2014/main" val="10000"/>
                  </a:ext>
                </a:extLst>
              </a:tr>
              <a:tr h="446050">
                <a:tc>
                  <a:txBody>
                    <a:bodyPr/>
                    <a:lstStyle/>
                    <a:p>
                      <a:pPr marL="0" lvl="0" indent="0" algn="ctr" rtl="0">
                        <a:spcBef>
                          <a:spcPts val="0"/>
                        </a:spcBef>
                        <a:spcAft>
                          <a:spcPts val="0"/>
                        </a:spcAft>
                        <a:buClr>
                          <a:schemeClr val="dk1"/>
                        </a:buClr>
                        <a:buSzPts val="1100"/>
                        <a:buFont typeface="Arial"/>
                        <a:buNone/>
                      </a:pPr>
                      <a:r>
                        <a:rPr lang="zh-CN">
                          <a:solidFill>
                            <a:schemeClr val="dk1"/>
                          </a:solidFill>
                        </a:rPr>
                        <a:t>Connectivity</a:t>
                      </a:r>
                      <a:endParaRPr>
                        <a:solidFill>
                          <a:schemeClr val="dk1"/>
                        </a:solidFill>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zh-CN">
                          <a:solidFill>
                            <a:schemeClr val="dk1"/>
                          </a:solidFill>
                        </a:rPr>
                        <a:t> 2.9290</a:t>
                      </a: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zh-CN">
                          <a:solidFill>
                            <a:schemeClr val="dk1"/>
                          </a:solidFill>
                        </a:rPr>
                        <a:t>hierarchical</a:t>
                      </a:r>
                      <a:endParaRPr/>
                    </a:p>
                  </a:txBody>
                  <a:tcPr marL="91425" marR="91425" marT="91425" marB="91425"/>
                </a:tc>
                <a:tc>
                  <a:txBody>
                    <a:bodyPr/>
                    <a:lstStyle/>
                    <a:p>
                      <a:pPr marL="0" lvl="0" indent="0" algn="ctr" rtl="0">
                        <a:spcBef>
                          <a:spcPts val="0"/>
                        </a:spcBef>
                        <a:spcAft>
                          <a:spcPts val="0"/>
                        </a:spcAft>
                        <a:buNone/>
                      </a:pPr>
                      <a:r>
                        <a:rPr lang="zh-CN"/>
                        <a:t>2</a:t>
                      </a:r>
                      <a:endParaRPr/>
                    </a:p>
                  </a:txBody>
                  <a:tcPr marL="91425" marR="91425" marT="91425" marB="91425"/>
                </a:tc>
                <a:extLst>
                  <a:ext uri="{0D108BD9-81ED-4DB2-BD59-A6C34878D82A}">
                    <a16:rowId xmlns:a16="http://schemas.microsoft.com/office/drawing/2014/main" val="10001"/>
                  </a:ext>
                </a:extLst>
              </a:tr>
              <a:tr h="446050">
                <a:tc>
                  <a:txBody>
                    <a:bodyPr/>
                    <a:lstStyle/>
                    <a:p>
                      <a:pPr marL="0" lvl="0" indent="0" algn="ctr" rtl="0">
                        <a:spcBef>
                          <a:spcPts val="0"/>
                        </a:spcBef>
                        <a:spcAft>
                          <a:spcPts val="0"/>
                        </a:spcAft>
                        <a:buClr>
                          <a:schemeClr val="dk1"/>
                        </a:buClr>
                        <a:buSzPts val="1100"/>
                        <a:buFont typeface="Arial"/>
                        <a:buNone/>
                      </a:pPr>
                      <a:r>
                        <a:rPr lang="zh-CN">
                          <a:solidFill>
                            <a:schemeClr val="dk1"/>
                          </a:solidFill>
                        </a:rPr>
                        <a:t>Dunn </a:t>
                      </a:r>
                      <a:endParaRPr/>
                    </a:p>
                  </a:txBody>
                  <a:tcPr marL="91425" marR="91425" marT="91425" marB="91425"/>
                </a:tc>
                <a:tc>
                  <a:txBody>
                    <a:bodyPr/>
                    <a:lstStyle/>
                    <a:p>
                      <a:pPr marL="0" lvl="0" indent="0" algn="ctr" rtl="0">
                        <a:spcBef>
                          <a:spcPts val="0"/>
                        </a:spcBef>
                        <a:spcAft>
                          <a:spcPts val="0"/>
                        </a:spcAft>
                        <a:buNone/>
                      </a:pPr>
                      <a:r>
                        <a:rPr lang="zh-CN" dirty="0"/>
                        <a:t>0.3299</a:t>
                      </a:r>
                      <a:endParaRPr dirty="0"/>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zh-CN">
                          <a:solidFill>
                            <a:schemeClr val="dk1"/>
                          </a:solidFill>
                        </a:rPr>
                        <a:t>hierarchical</a:t>
                      </a:r>
                      <a:endParaRPr/>
                    </a:p>
                  </a:txBody>
                  <a:tcPr marL="91425" marR="91425" marT="91425" marB="91425"/>
                </a:tc>
                <a:tc>
                  <a:txBody>
                    <a:bodyPr/>
                    <a:lstStyle/>
                    <a:p>
                      <a:pPr marL="0" lvl="0" indent="0" algn="ctr" rtl="0">
                        <a:spcBef>
                          <a:spcPts val="0"/>
                        </a:spcBef>
                        <a:spcAft>
                          <a:spcPts val="0"/>
                        </a:spcAft>
                        <a:buNone/>
                      </a:pPr>
                      <a:r>
                        <a:rPr lang="zh-CN"/>
                        <a:t>2</a:t>
                      </a:r>
                      <a:endParaRPr/>
                    </a:p>
                  </a:txBody>
                  <a:tcPr marL="91425" marR="91425" marT="91425" marB="91425"/>
                </a:tc>
                <a:extLst>
                  <a:ext uri="{0D108BD9-81ED-4DB2-BD59-A6C34878D82A}">
                    <a16:rowId xmlns:a16="http://schemas.microsoft.com/office/drawing/2014/main" val="10002"/>
                  </a:ext>
                </a:extLst>
              </a:tr>
              <a:tr h="446050">
                <a:tc>
                  <a:txBody>
                    <a:bodyPr/>
                    <a:lstStyle/>
                    <a:p>
                      <a:pPr marL="0" lvl="0" indent="0" algn="ctr" rtl="0">
                        <a:spcBef>
                          <a:spcPts val="0"/>
                        </a:spcBef>
                        <a:spcAft>
                          <a:spcPts val="0"/>
                        </a:spcAft>
                        <a:buClr>
                          <a:schemeClr val="dk1"/>
                        </a:buClr>
                        <a:buSzPts val="1100"/>
                        <a:buFont typeface="Arial"/>
                        <a:buNone/>
                      </a:pPr>
                      <a:r>
                        <a:rPr lang="zh-CN">
                          <a:solidFill>
                            <a:schemeClr val="dk1"/>
                          </a:solidFill>
                        </a:rPr>
                        <a:t>Silhouette </a:t>
                      </a:r>
                      <a:endParaRPr/>
                    </a:p>
                  </a:txBody>
                  <a:tcPr marL="91425" marR="91425" marT="91425" marB="91425"/>
                </a:tc>
                <a:tc>
                  <a:txBody>
                    <a:bodyPr/>
                    <a:lstStyle/>
                    <a:p>
                      <a:pPr marL="0" lvl="0" indent="0" algn="ctr" rtl="0">
                        <a:spcBef>
                          <a:spcPts val="0"/>
                        </a:spcBef>
                        <a:spcAft>
                          <a:spcPts val="0"/>
                        </a:spcAft>
                        <a:buNone/>
                      </a:pPr>
                      <a:r>
                        <a:rPr lang="zh-CN"/>
                        <a:t>0.5569</a:t>
                      </a: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zh-CN">
                          <a:solidFill>
                            <a:schemeClr val="dk1"/>
                          </a:solidFill>
                        </a:rPr>
                        <a:t>hierarchical</a:t>
                      </a:r>
                      <a:endParaRPr/>
                    </a:p>
                  </a:txBody>
                  <a:tcPr marL="91425" marR="91425" marT="91425" marB="91425"/>
                </a:tc>
                <a:tc>
                  <a:txBody>
                    <a:bodyPr/>
                    <a:lstStyle/>
                    <a:p>
                      <a:pPr marL="0" lvl="0" indent="0" algn="ctr" rtl="0">
                        <a:spcBef>
                          <a:spcPts val="0"/>
                        </a:spcBef>
                        <a:spcAft>
                          <a:spcPts val="0"/>
                        </a:spcAft>
                        <a:buNone/>
                      </a:pPr>
                      <a:r>
                        <a:rPr lang="zh-CN" dirty="0"/>
                        <a:t>2</a:t>
                      </a:r>
                      <a:endParaRPr dirty="0"/>
                    </a:p>
                  </a:txBody>
                  <a:tcPr marL="91425" marR="91425" marT="91425" marB="91425"/>
                </a:tc>
                <a:extLst>
                  <a:ext uri="{0D108BD9-81ED-4DB2-BD59-A6C34878D82A}">
                    <a16:rowId xmlns:a16="http://schemas.microsoft.com/office/drawing/2014/main" val="10003"/>
                  </a:ext>
                </a:extLst>
              </a:tr>
            </a:tbl>
          </a:graphicData>
        </a:graphic>
      </p:graphicFrame>
      <p:pic>
        <p:nvPicPr>
          <p:cNvPr id="496" name="Google Shape;496;p49"/>
          <p:cNvPicPr preferRelativeResize="0"/>
          <p:nvPr/>
        </p:nvPicPr>
        <p:blipFill>
          <a:blip r:embed="rId3">
            <a:alphaModFix/>
          </a:blip>
          <a:stretch>
            <a:fillRect/>
          </a:stretch>
        </p:blipFill>
        <p:spPr>
          <a:xfrm>
            <a:off x="1" y="1537803"/>
            <a:ext cx="6836970" cy="4087142"/>
          </a:xfrm>
          <a:prstGeom prst="rect">
            <a:avLst/>
          </a:prstGeom>
          <a:noFill/>
          <a:ln>
            <a:noFill/>
          </a:ln>
        </p:spPr>
      </p:pic>
      <p:pic>
        <p:nvPicPr>
          <p:cNvPr id="497" name="Google Shape;497;p49"/>
          <p:cNvPicPr preferRelativeResize="0"/>
          <p:nvPr/>
        </p:nvPicPr>
        <p:blipFill>
          <a:blip r:embed="rId4">
            <a:alphaModFix/>
          </a:blip>
          <a:stretch>
            <a:fillRect/>
          </a:stretch>
        </p:blipFill>
        <p:spPr>
          <a:xfrm>
            <a:off x="8215149" y="1697009"/>
            <a:ext cx="2882475" cy="853548"/>
          </a:xfrm>
          <a:prstGeom prst="rect">
            <a:avLst/>
          </a:prstGeom>
          <a:noFill/>
          <a:ln>
            <a:noFill/>
          </a:ln>
        </p:spPr>
      </p:pic>
      <p:sp>
        <p:nvSpPr>
          <p:cNvPr id="8" name="矩形 7"/>
          <p:cNvSpPr/>
          <p:nvPr/>
        </p:nvSpPr>
        <p:spPr>
          <a:xfrm>
            <a:off x="498490" y="5860540"/>
            <a:ext cx="1441420" cy="369332"/>
          </a:xfrm>
          <a:prstGeom prst="rect">
            <a:avLst/>
          </a:prstGeom>
        </p:spPr>
        <p:txBody>
          <a:bodyPr wrap="none">
            <a:spAutoFit/>
          </a:bodyPr>
          <a:lstStyle/>
          <a:p>
            <a:pPr lvl="0" algn="ctr">
              <a:buClr>
                <a:schemeClr val="dk1"/>
              </a:buClr>
              <a:buSzPts val="1100"/>
            </a:pPr>
            <a:r>
              <a:rPr lang="en-US" altLang="zh-CN" sz="1800" dirty="0">
                <a:solidFill>
                  <a:schemeClr val="dk1"/>
                </a:solidFill>
              </a:rPr>
              <a:t>Connectivity</a:t>
            </a:r>
            <a:endParaRPr lang="en-US" altLang="zh-TW" sz="1800" dirty="0">
              <a:solidFill>
                <a:schemeClr val="dk1"/>
              </a:solidFill>
            </a:endParaRPr>
          </a:p>
        </p:txBody>
      </p:sp>
      <p:sp>
        <p:nvSpPr>
          <p:cNvPr id="9" name="矩形 8"/>
          <p:cNvSpPr/>
          <p:nvPr/>
        </p:nvSpPr>
        <p:spPr>
          <a:xfrm>
            <a:off x="3154025" y="5860540"/>
            <a:ext cx="800220" cy="369332"/>
          </a:xfrm>
          <a:prstGeom prst="rect">
            <a:avLst/>
          </a:prstGeom>
        </p:spPr>
        <p:txBody>
          <a:bodyPr wrap="none">
            <a:spAutoFit/>
          </a:bodyPr>
          <a:lstStyle/>
          <a:p>
            <a:pPr lvl="0" algn="ctr">
              <a:buClr>
                <a:schemeClr val="dk1"/>
              </a:buClr>
              <a:buSzPts val="1100"/>
            </a:pPr>
            <a:r>
              <a:rPr lang="en-US" altLang="zh-CN" sz="1800" dirty="0">
                <a:solidFill>
                  <a:schemeClr val="dk1"/>
                </a:solidFill>
              </a:rPr>
              <a:t>Dunn </a:t>
            </a:r>
            <a:endParaRPr lang="en-US" altLang="zh-TW" sz="1800" dirty="0"/>
          </a:p>
        </p:txBody>
      </p:sp>
      <p:sp>
        <p:nvSpPr>
          <p:cNvPr id="10" name="矩形 9"/>
          <p:cNvSpPr/>
          <p:nvPr/>
        </p:nvSpPr>
        <p:spPr>
          <a:xfrm>
            <a:off x="5168361" y="5860540"/>
            <a:ext cx="1274708" cy="369332"/>
          </a:xfrm>
          <a:prstGeom prst="rect">
            <a:avLst/>
          </a:prstGeom>
        </p:spPr>
        <p:txBody>
          <a:bodyPr wrap="none">
            <a:spAutoFit/>
          </a:bodyPr>
          <a:lstStyle/>
          <a:p>
            <a:pPr lvl="0" algn="ctr">
              <a:buClr>
                <a:schemeClr val="dk1"/>
              </a:buClr>
              <a:buSzPts val="1100"/>
            </a:pPr>
            <a:r>
              <a:rPr lang="en-US" altLang="zh-CN" sz="1800" dirty="0">
                <a:solidFill>
                  <a:schemeClr val="dk1"/>
                </a:solidFill>
              </a:rPr>
              <a:t>Silhouette </a:t>
            </a:r>
            <a:endParaRPr lang="en-US" altLang="zh-TW" sz="1800" dirty="0"/>
          </a:p>
        </p:txBody>
      </p:sp>
      <p:sp>
        <p:nvSpPr>
          <p:cNvPr id="11" name="矩形 10"/>
          <p:cNvSpPr/>
          <p:nvPr/>
        </p:nvSpPr>
        <p:spPr>
          <a:xfrm>
            <a:off x="11071164" y="218508"/>
            <a:ext cx="854721" cy="369332"/>
          </a:xfrm>
          <a:prstGeom prst="rect">
            <a:avLst/>
          </a:prstGeom>
        </p:spPr>
        <p:txBody>
          <a:bodyPr wrap="none">
            <a:spAutoFit/>
          </a:bodyPr>
          <a:lstStyle/>
          <a:p>
            <a:pPr lvl="0" algn="ctr"/>
            <a:r>
              <a:rPr lang="en-US" altLang="zh-TW" sz="1800" b="1" dirty="0" smtClean="0">
                <a:solidFill>
                  <a:srgbClr val="2F5597"/>
                </a:solidFill>
                <a:latin typeface="Poppins"/>
                <a:ea typeface="Poppins"/>
                <a:cs typeface="Poppins"/>
                <a:sym typeface="Poppins"/>
              </a:rPr>
              <a:t>24</a:t>
            </a:r>
            <a:r>
              <a:rPr lang="en-US" altLang="zh-CN" sz="1800" b="1" dirty="0" smtClean="0">
                <a:solidFill>
                  <a:srgbClr val="2F5597"/>
                </a:solidFill>
                <a:latin typeface="Poppins"/>
                <a:ea typeface="Poppins"/>
                <a:cs typeface="Poppins"/>
                <a:sym typeface="Poppins"/>
              </a:rPr>
              <a:t>/33</a:t>
            </a:r>
            <a:endParaRPr lang="zh-CN" altLang="en-US" sz="1050" b="1" dirty="0">
              <a:solidFill>
                <a:srgbClr val="2F5597"/>
              </a:solidFill>
              <a:latin typeface="Poppins"/>
              <a:ea typeface="Poppins"/>
              <a:cs typeface="Poppins"/>
              <a:sym typeface="Poppins"/>
            </a:endParaRPr>
          </a:p>
        </p:txBody>
      </p:sp>
    </p:spTree>
    <p:extLst>
      <p:ext uri="{BB962C8B-B14F-4D97-AF65-F5344CB8AC3E}">
        <p14:creationId xmlns:p14="http://schemas.microsoft.com/office/powerpoint/2010/main" val="3711578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49"/>
          <p:cNvSpPr txBox="1"/>
          <p:nvPr/>
        </p:nvSpPr>
        <p:spPr>
          <a:xfrm>
            <a:off x="338053" y="229350"/>
            <a:ext cx="8029500" cy="7695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zh-CN" sz="3600" dirty="0">
                <a:solidFill>
                  <a:srgbClr val="1C4885"/>
                </a:solidFill>
              </a:rPr>
              <a:t>群集驗證 (Data B</a:t>
            </a:r>
            <a:r>
              <a:rPr lang="zh-CN" sz="3600" dirty="0" smtClean="0">
                <a:solidFill>
                  <a:srgbClr val="1C4885"/>
                </a:solidFill>
              </a:rPr>
              <a:t>)</a:t>
            </a:r>
            <a:r>
              <a:rPr lang="en-US" altLang="zh-CN" sz="3600" dirty="0" smtClean="0">
                <a:solidFill>
                  <a:srgbClr val="1C4885"/>
                </a:solidFill>
              </a:rPr>
              <a:t> </a:t>
            </a:r>
            <a:r>
              <a:rPr lang="en-US" altLang="zh-TW" sz="3600" dirty="0" smtClean="0">
                <a:solidFill>
                  <a:srgbClr val="1C4885"/>
                </a:solidFill>
              </a:rPr>
              <a:t>- Stability</a:t>
            </a:r>
            <a:endParaRPr sz="600" dirty="0"/>
          </a:p>
        </p:txBody>
      </p:sp>
      <p:graphicFrame>
        <p:nvGraphicFramePr>
          <p:cNvPr id="494" name="Google Shape;494;p49"/>
          <p:cNvGraphicFramePr/>
          <p:nvPr>
            <p:extLst>
              <p:ext uri="{D42A27DB-BD31-4B8C-83A1-F6EECF244321}">
                <p14:modId xmlns:p14="http://schemas.microsoft.com/office/powerpoint/2010/main" val="3259276402"/>
              </p:ext>
            </p:extLst>
          </p:nvPr>
        </p:nvGraphicFramePr>
        <p:xfrm>
          <a:off x="7751334" y="3229451"/>
          <a:ext cx="4315976" cy="2194410"/>
        </p:xfrm>
        <a:graphic>
          <a:graphicData uri="http://schemas.openxmlformats.org/drawingml/2006/table">
            <a:tbl>
              <a:tblPr>
                <a:noFill/>
                <a:tableStyleId>{7201DDB3-9249-4C95-9068-204499A073AE}</a:tableStyleId>
              </a:tblPr>
              <a:tblGrid>
                <a:gridCol w="1078995">
                  <a:extLst>
                    <a:ext uri="{9D8B030D-6E8A-4147-A177-3AD203B41FA5}">
                      <a16:colId xmlns:a16="http://schemas.microsoft.com/office/drawing/2014/main" val="20000"/>
                    </a:ext>
                  </a:extLst>
                </a:gridCol>
                <a:gridCol w="1078995">
                  <a:extLst>
                    <a:ext uri="{9D8B030D-6E8A-4147-A177-3AD203B41FA5}">
                      <a16:colId xmlns:a16="http://schemas.microsoft.com/office/drawing/2014/main" val="20001"/>
                    </a:ext>
                  </a:extLst>
                </a:gridCol>
                <a:gridCol w="1303127">
                  <a:extLst>
                    <a:ext uri="{9D8B030D-6E8A-4147-A177-3AD203B41FA5}">
                      <a16:colId xmlns:a16="http://schemas.microsoft.com/office/drawing/2014/main" val="20002"/>
                    </a:ext>
                  </a:extLst>
                </a:gridCol>
                <a:gridCol w="854859">
                  <a:extLst>
                    <a:ext uri="{9D8B030D-6E8A-4147-A177-3AD203B41FA5}">
                      <a16:colId xmlns:a16="http://schemas.microsoft.com/office/drawing/2014/main" val="20003"/>
                    </a:ext>
                  </a:extLst>
                </a:gridCol>
              </a:tblGrid>
              <a:tr h="549971">
                <a:tc>
                  <a:txBody>
                    <a:bodyPr/>
                    <a:lstStyle/>
                    <a:p>
                      <a:pPr marL="0" lvl="0" indent="0" algn="ctr" rtl="0">
                        <a:spcBef>
                          <a:spcPts val="0"/>
                        </a:spcBef>
                        <a:spcAft>
                          <a:spcPts val="0"/>
                        </a:spcAft>
                        <a:buClr>
                          <a:schemeClr val="dk1"/>
                        </a:buClr>
                        <a:buSzPts val="1100"/>
                        <a:buFont typeface="Arial"/>
                        <a:buNone/>
                      </a:pPr>
                      <a:r>
                        <a:rPr lang="zh-CN">
                          <a:solidFill>
                            <a:schemeClr val="dk1"/>
                          </a:solidFill>
                        </a:rPr>
                        <a:t>Optimal Scores</a:t>
                      </a:r>
                      <a:endParaRPr>
                        <a:solidFill>
                          <a:schemeClr val="dk1"/>
                        </a:solidFill>
                      </a:endParaRPr>
                    </a:p>
                  </a:txBody>
                  <a:tcPr marL="91425" marR="91425" marT="91425" marB="91425"/>
                </a:tc>
                <a:tc>
                  <a:txBody>
                    <a:bodyPr/>
                    <a:lstStyle/>
                    <a:p>
                      <a:pPr marL="0" lvl="0" indent="0" algn="ctr" rtl="0">
                        <a:spcBef>
                          <a:spcPts val="0"/>
                        </a:spcBef>
                        <a:spcAft>
                          <a:spcPts val="0"/>
                        </a:spcAft>
                        <a:buNone/>
                      </a:pPr>
                      <a:r>
                        <a:rPr lang="zh-CN">
                          <a:solidFill>
                            <a:schemeClr val="dk1"/>
                          </a:solidFill>
                        </a:rPr>
                        <a:t>Score </a:t>
                      </a:r>
                      <a:endParaRPr/>
                    </a:p>
                  </a:txBody>
                  <a:tcPr marL="91425" marR="91425" marT="91425" marB="91425"/>
                </a:tc>
                <a:tc>
                  <a:txBody>
                    <a:bodyPr/>
                    <a:lstStyle/>
                    <a:p>
                      <a:pPr marL="0" lvl="0" indent="0" algn="ctr" rtl="0">
                        <a:spcBef>
                          <a:spcPts val="0"/>
                        </a:spcBef>
                        <a:spcAft>
                          <a:spcPts val="0"/>
                        </a:spcAft>
                        <a:buNone/>
                      </a:pPr>
                      <a:r>
                        <a:rPr lang="zh-CN">
                          <a:solidFill>
                            <a:schemeClr val="dk1"/>
                          </a:solidFill>
                        </a:rPr>
                        <a:t>Method</a:t>
                      </a:r>
                      <a:endParaRPr/>
                    </a:p>
                  </a:txBody>
                  <a:tcPr marL="91425" marR="91425" marT="91425" marB="91425"/>
                </a:tc>
                <a:tc>
                  <a:txBody>
                    <a:bodyPr/>
                    <a:lstStyle/>
                    <a:p>
                      <a:pPr marL="0" lvl="0" indent="0" algn="ctr" rtl="0">
                        <a:spcBef>
                          <a:spcPts val="0"/>
                        </a:spcBef>
                        <a:spcAft>
                          <a:spcPts val="0"/>
                        </a:spcAft>
                        <a:buNone/>
                      </a:pPr>
                      <a:r>
                        <a:rPr lang="zh-CN">
                          <a:solidFill>
                            <a:schemeClr val="dk1"/>
                          </a:solidFill>
                        </a:rPr>
                        <a:t>Clusters</a:t>
                      </a:r>
                      <a:endParaRPr>
                        <a:solidFill>
                          <a:schemeClr val="dk1"/>
                        </a:solidFill>
                      </a:endParaRPr>
                    </a:p>
                    <a:p>
                      <a:pPr marL="0" lvl="0" indent="0" algn="ctr"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r h="357472">
                <a:tc>
                  <a:txBody>
                    <a:bodyPr/>
                    <a:lstStyle/>
                    <a:p>
                      <a:pPr marL="0" lvl="0" indent="0" algn="ctr" rtl="0">
                        <a:spcBef>
                          <a:spcPts val="0"/>
                        </a:spcBef>
                        <a:spcAft>
                          <a:spcPts val="0"/>
                        </a:spcAft>
                        <a:buNone/>
                      </a:pPr>
                      <a:r>
                        <a:rPr lang="zh-CN">
                          <a:solidFill>
                            <a:schemeClr val="dk1"/>
                          </a:solidFill>
                        </a:rPr>
                        <a:t>APN </a:t>
                      </a:r>
                      <a:endParaRPr>
                        <a:solidFill>
                          <a:schemeClr val="dk1"/>
                        </a:solidFill>
                      </a:endParaRPr>
                    </a:p>
                  </a:txBody>
                  <a:tcPr marL="91425" marR="91425" marT="91425" marB="91425"/>
                </a:tc>
                <a:tc>
                  <a:txBody>
                    <a:bodyPr/>
                    <a:lstStyle/>
                    <a:p>
                      <a:pPr marL="0" lvl="0" indent="0" algn="ctr" rtl="0">
                        <a:spcBef>
                          <a:spcPts val="0"/>
                        </a:spcBef>
                        <a:spcAft>
                          <a:spcPts val="0"/>
                        </a:spcAft>
                        <a:buNone/>
                      </a:pPr>
                      <a:r>
                        <a:rPr lang="zh-CN" dirty="0">
                          <a:solidFill>
                            <a:schemeClr val="dk1"/>
                          </a:solidFill>
                        </a:rPr>
                        <a:t>0.0071</a:t>
                      </a:r>
                      <a:endParaRPr dirty="0"/>
                    </a:p>
                  </a:txBody>
                  <a:tcPr marL="91425" marR="91425" marT="91425" marB="91425"/>
                </a:tc>
                <a:tc>
                  <a:txBody>
                    <a:bodyPr/>
                    <a:lstStyle/>
                    <a:p>
                      <a:pPr marL="0" lvl="0" indent="0" algn="ctr" rtl="0">
                        <a:spcBef>
                          <a:spcPts val="0"/>
                        </a:spcBef>
                        <a:spcAft>
                          <a:spcPts val="0"/>
                        </a:spcAft>
                        <a:buNone/>
                      </a:pPr>
                      <a:r>
                        <a:rPr lang="zh-CN" dirty="0">
                          <a:solidFill>
                            <a:schemeClr val="dk1"/>
                          </a:solidFill>
                        </a:rPr>
                        <a:t>hierarchical</a:t>
                      </a:r>
                      <a:endParaRPr dirty="0"/>
                    </a:p>
                  </a:txBody>
                  <a:tcPr marL="91425" marR="91425" marT="91425" marB="91425"/>
                </a:tc>
                <a:tc>
                  <a:txBody>
                    <a:bodyPr/>
                    <a:lstStyle/>
                    <a:p>
                      <a:pPr marL="0" lvl="0" indent="0" algn="ctr" rtl="0">
                        <a:spcBef>
                          <a:spcPts val="0"/>
                        </a:spcBef>
                        <a:spcAft>
                          <a:spcPts val="0"/>
                        </a:spcAft>
                        <a:buNone/>
                      </a:pPr>
                      <a:r>
                        <a:rPr lang="zh-CN" dirty="0"/>
                        <a:t>2</a:t>
                      </a:r>
                      <a:endParaRPr dirty="0"/>
                    </a:p>
                  </a:txBody>
                  <a:tcPr marL="91425" marR="91425" marT="91425" marB="91425"/>
                </a:tc>
                <a:extLst>
                  <a:ext uri="{0D108BD9-81ED-4DB2-BD59-A6C34878D82A}">
                    <a16:rowId xmlns:a16="http://schemas.microsoft.com/office/drawing/2014/main" val="10001"/>
                  </a:ext>
                </a:extLst>
              </a:tr>
              <a:tr h="357472">
                <a:tc>
                  <a:txBody>
                    <a:bodyPr/>
                    <a:lstStyle/>
                    <a:p>
                      <a:pPr marL="0" lvl="0" indent="0" algn="ctr" rtl="0">
                        <a:spcBef>
                          <a:spcPts val="0"/>
                        </a:spcBef>
                        <a:spcAft>
                          <a:spcPts val="0"/>
                        </a:spcAft>
                        <a:buNone/>
                      </a:pPr>
                      <a:r>
                        <a:rPr lang="zh-CN" dirty="0" smtClean="0">
                          <a:solidFill>
                            <a:schemeClr val="dk1"/>
                          </a:solidFill>
                        </a:rPr>
                        <a:t>AD</a:t>
                      </a:r>
                      <a:endParaRPr dirty="0"/>
                    </a:p>
                  </a:txBody>
                  <a:tcPr marL="91425" marR="91425" marT="91425" marB="91425"/>
                </a:tc>
                <a:tc>
                  <a:txBody>
                    <a:bodyPr/>
                    <a:lstStyle/>
                    <a:p>
                      <a:pPr marL="0" lvl="0" indent="0" algn="ctr" rtl="0">
                        <a:spcBef>
                          <a:spcPts val="0"/>
                        </a:spcBef>
                        <a:spcAft>
                          <a:spcPts val="0"/>
                        </a:spcAft>
                        <a:buNone/>
                      </a:pPr>
                      <a:r>
                        <a:rPr lang="zh-CN" dirty="0"/>
                        <a:t>0.4094</a:t>
                      </a:r>
                      <a:endParaRPr dirty="0"/>
                    </a:p>
                  </a:txBody>
                  <a:tcPr marL="91425" marR="91425" marT="91425" marB="91425"/>
                </a:tc>
                <a:tc>
                  <a:txBody>
                    <a:bodyPr/>
                    <a:lstStyle/>
                    <a:p>
                      <a:pPr marL="0" lvl="0" indent="0" algn="ctr" rtl="0">
                        <a:spcBef>
                          <a:spcPts val="0"/>
                        </a:spcBef>
                        <a:spcAft>
                          <a:spcPts val="0"/>
                        </a:spcAft>
                        <a:buNone/>
                      </a:pPr>
                      <a:r>
                        <a:rPr lang="zh-CN">
                          <a:solidFill>
                            <a:schemeClr val="dk1"/>
                          </a:solidFill>
                        </a:rPr>
                        <a:t>kmeans</a:t>
                      </a:r>
                      <a:endParaRPr/>
                    </a:p>
                  </a:txBody>
                  <a:tcPr marL="91425" marR="91425" marT="91425" marB="91425"/>
                </a:tc>
                <a:tc>
                  <a:txBody>
                    <a:bodyPr/>
                    <a:lstStyle/>
                    <a:p>
                      <a:pPr marL="0" lvl="0" indent="0" algn="ctr" rtl="0">
                        <a:spcBef>
                          <a:spcPts val="0"/>
                        </a:spcBef>
                        <a:spcAft>
                          <a:spcPts val="0"/>
                        </a:spcAft>
                        <a:buNone/>
                      </a:pPr>
                      <a:r>
                        <a:rPr lang="zh-CN" dirty="0"/>
                        <a:t>6</a:t>
                      </a:r>
                      <a:endParaRPr dirty="0"/>
                    </a:p>
                  </a:txBody>
                  <a:tcPr marL="91425" marR="91425" marT="91425" marB="91425"/>
                </a:tc>
                <a:extLst>
                  <a:ext uri="{0D108BD9-81ED-4DB2-BD59-A6C34878D82A}">
                    <a16:rowId xmlns:a16="http://schemas.microsoft.com/office/drawing/2014/main" val="10002"/>
                  </a:ext>
                </a:extLst>
              </a:tr>
              <a:tr h="357472">
                <a:tc>
                  <a:txBody>
                    <a:bodyPr/>
                    <a:lstStyle/>
                    <a:p>
                      <a:pPr marL="0" lvl="0" indent="0" algn="ctr" rtl="0">
                        <a:spcBef>
                          <a:spcPts val="0"/>
                        </a:spcBef>
                        <a:spcAft>
                          <a:spcPts val="0"/>
                        </a:spcAft>
                        <a:buNone/>
                      </a:pPr>
                      <a:r>
                        <a:rPr lang="zh-CN">
                          <a:solidFill>
                            <a:schemeClr val="dk1"/>
                          </a:solidFill>
                        </a:rPr>
                        <a:t>ADM </a:t>
                      </a:r>
                      <a:endParaRPr/>
                    </a:p>
                  </a:txBody>
                  <a:tcPr marL="91425" marR="91425" marT="91425" marB="91425"/>
                </a:tc>
                <a:tc>
                  <a:txBody>
                    <a:bodyPr/>
                    <a:lstStyle/>
                    <a:p>
                      <a:pPr marL="0" lvl="0" indent="0" algn="ctr" rtl="0">
                        <a:spcBef>
                          <a:spcPts val="0"/>
                        </a:spcBef>
                        <a:spcAft>
                          <a:spcPts val="0"/>
                        </a:spcAft>
                        <a:buNone/>
                      </a:pPr>
                      <a:r>
                        <a:rPr lang="zh-CN"/>
                        <a:t>0.0129</a:t>
                      </a: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zh-CN">
                          <a:solidFill>
                            <a:schemeClr val="dk1"/>
                          </a:solidFill>
                        </a:rPr>
                        <a:t>hierarchical</a:t>
                      </a:r>
                      <a:endParaRPr/>
                    </a:p>
                  </a:txBody>
                  <a:tcPr marL="91425" marR="91425" marT="91425" marB="91425"/>
                </a:tc>
                <a:tc>
                  <a:txBody>
                    <a:bodyPr/>
                    <a:lstStyle/>
                    <a:p>
                      <a:pPr marL="0" lvl="0" indent="0" algn="ctr" rtl="0">
                        <a:spcBef>
                          <a:spcPts val="0"/>
                        </a:spcBef>
                        <a:spcAft>
                          <a:spcPts val="0"/>
                        </a:spcAft>
                        <a:buNone/>
                      </a:pPr>
                      <a:r>
                        <a:rPr lang="zh-CN"/>
                        <a:t>2</a:t>
                      </a:r>
                      <a:endParaRPr/>
                    </a:p>
                  </a:txBody>
                  <a:tcPr marL="91425" marR="91425" marT="91425" marB="91425"/>
                </a:tc>
                <a:extLst>
                  <a:ext uri="{0D108BD9-81ED-4DB2-BD59-A6C34878D82A}">
                    <a16:rowId xmlns:a16="http://schemas.microsoft.com/office/drawing/2014/main" val="10003"/>
                  </a:ext>
                </a:extLst>
              </a:tr>
              <a:tr h="357472">
                <a:tc>
                  <a:txBody>
                    <a:bodyPr/>
                    <a:lstStyle/>
                    <a:p>
                      <a:pPr marL="0" lvl="0" indent="0" algn="ctr" rtl="0">
                        <a:spcBef>
                          <a:spcPts val="0"/>
                        </a:spcBef>
                        <a:spcAft>
                          <a:spcPts val="0"/>
                        </a:spcAft>
                        <a:buClr>
                          <a:schemeClr val="dk1"/>
                        </a:buClr>
                        <a:buSzPts val="1100"/>
                        <a:buFont typeface="Arial"/>
                        <a:buNone/>
                      </a:pPr>
                      <a:r>
                        <a:rPr lang="zh-CN">
                          <a:solidFill>
                            <a:schemeClr val="dk1"/>
                          </a:solidFill>
                        </a:rPr>
                        <a:t>FOM</a:t>
                      </a:r>
                      <a:endParaRPr>
                        <a:solidFill>
                          <a:schemeClr val="dk1"/>
                        </a:solidFill>
                      </a:endParaRPr>
                    </a:p>
                  </a:txBody>
                  <a:tcPr marL="91425" marR="91425" marT="91425" marB="91425"/>
                </a:tc>
                <a:tc>
                  <a:txBody>
                    <a:bodyPr/>
                    <a:lstStyle/>
                    <a:p>
                      <a:pPr marL="0" lvl="0" indent="0" algn="ctr" rtl="0">
                        <a:spcBef>
                          <a:spcPts val="0"/>
                        </a:spcBef>
                        <a:spcAft>
                          <a:spcPts val="0"/>
                        </a:spcAft>
                        <a:buNone/>
                      </a:pPr>
                      <a:r>
                        <a:rPr lang="zh-CN" dirty="0"/>
                        <a:t>0.2446</a:t>
                      </a:r>
                      <a:endParaRPr dirty="0"/>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zh-CN">
                          <a:solidFill>
                            <a:schemeClr val="dk1"/>
                          </a:solidFill>
                        </a:rPr>
                        <a:t>kmeans</a:t>
                      </a:r>
                      <a:endParaRPr/>
                    </a:p>
                  </a:txBody>
                  <a:tcPr marL="91425" marR="91425" marT="91425" marB="91425"/>
                </a:tc>
                <a:tc>
                  <a:txBody>
                    <a:bodyPr/>
                    <a:lstStyle/>
                    <a:p>
                      <a:pPr marL="0" lvl="0" indent="0" algn="ctr" rtl="0">
                        <a:spcBef>
                          <a:spcPts val="0"/>
                        </a:spcBef>
                        <a:spcAft>
                          <a:spcPts val="0"/>
                        </a:spcAft>
                        <a:buNone/>
                      </a:pPr>
                      <a:r>
                        <a:rPr lang="zh-CN" dirty="0"/>
                        <a:t>6</a:t>
                      </a:r>
                      <a:endParaRPr dirty="0"/>
                    </a:p>
                  </a:txBody>
                  <a:tcPr marL="91425" marR="91425" marT="91425" marB="91425"/>
                </a:tc>
                <a:extLst>
                  <a:ext uri="{0D108BD9-81ED-4DB2-BD59-A6C34878D82A}">
                    <a16:rowId xmlns:a16="http://schemas.microsoft.com/office/drawing/2014/main" val="10004"/>
                  </a:ext>
                </a:extLst>
              </a:tr>
            </a:tbl>
          </a:graphicData>
        </a:graphic>
      </p:graphicFrame>
      <p:pic>
        <p:nvPicPr>
          <p:cNvPr id="495" name="Google Shape;495;p49"/>
          <p:cNvPicPr preferRelativeResize="0"/>
          <p:nvPr/>
        </p:nvPicPr>
        <p:blipFill>
          <a:blip r:embed="rId3">
            <a:alphaModFix/>
          </a:blip>
          <a:stretch>
            <a:fillRect/>
          </a:stretch>
        </p:blipFill>
        <p:spPr>
          <a:xfrm>
            <a:off x="0" y="1618093"/>
            <a:ext cx="7751333" cy="4142508"/>
          </a:xfrm>
          <a:prstGeom prst="rect">
            <a:avLst/>
          </a:prstGeom>
          <a:noFill/>
          <a:ln>
            <a:noFill/>
          </a:ln>
        </p:spPr>
      </p:pic>
      <p:pic>
        <p:nvPicPr>
          <p:cNvPr id="497" name="Google Shape;497;p49"/>
          <p:cNvPicPr preferRelativeResize="0"/>
          <p:nvPr/>
        </p:nvPicPr>
        <p:blipFill>
          <a:blip r:embed="rId4">
            <a:alphaModFix/>
          </a:blip>
          <a:stretch>
            <a:fillRect/>
          </a:stretch>
        </p:blipFill>
        <p:spPr>
          <a:xfrm>
            <a:off x="8468084" y="2039163"/>
            <a:ext cx="2882475" cy="853548"/>
          </a:xfrm>
          <a:prstGeom prst="rect">
            <a:avLst/>
          </a:prstGeom>
          <a:noFill/>
          <a:ln>
            <a:noFill/>
          </a:ln>
        </p:spPr>
      </p:pic>
      <p:sp>
        <p:nvSpPr>
          <p:cNvPr id="3" name="矩形 2"/>
          <p:cNvSpPr/>
          <p:nvPr/>
        </p:nvSpPr>
        <p:spPr>
          <a:xfrm>
            <a:off x="8468084" y="5961106"/>
            <a:ext cx="2917786" cy="584775"/>
          </a:xfrm>
          <a:prstGeom prst="rect">
            <a:avLst/>
          </a:prstGeom>
          <a:solidFill>
            <a:schemeClr val="accent5">
              <a:lumMod val="75000"/>
            </a:schemeClr>
          </a:solidFill>
          <a:ln>
            <a:solidFill>
              <a:schemeClr val="accent5">
                <a:lumMod val="75000"/>
              </a:schemeClr>
            </a:solidFill>
          </a:ln>
        </p:spPr>
        <p:txBody>
          <a:bodyPr wrap="none">
            <a:spAutoFit/>
          </a:bodyPr>
          <a:lstStyle/>
          <a:p>
            <a:pPr algn="ctr"/>
            <a:r>
              <a:rPr lang="en-US" altLang="zh-CN" sz="3200" dirty="0">
                <a:solidFill>
                  <a:schemeClr val="bg1"/>
                </a:solidFill>
              </a:rPr>
              <a:t>Hierarchical</a:t>
            </a:r>
            <a:r>
              <a:rPr lang="zh-TW" altLang="en-US" sz="3200" dirty="0">
                <a:solidFill>
                  <a:schemeClr val="bg1"/>
                </a:solidFill>
              </a:rPr>
              <a:t>   </a:t>
            </a:r>
            <a:r>
              <a:rPr lang="en-US" altLang="zh-TW" sz="3200" dirty="0">
                <a:solidFill>
                  <a:schemeClr val="bg1"/>
                </a:solidFill>
              </a:rPr>
              <a:t>2</a:t>
            </a:r>
          </a:p>
        </p:txBody>
      </p:sp>
      <p:sp>
        <p:nvSpPr>
          <p:cNvPr id="10" name="矩形 9"/>
          <p:cNvSpPr/>
          <p:nvPr/>
        </p:nvSpPr>
        <p:spPr>
          <a:xfrm>
            <a:off x="767794" y="5791830"/>
            <a:ext cx="902812" cy="461665"/>
          </a:xfrm>
          <a:prstGeom prst="rect">
            <a:avLst/>
          </a:prstGeom>
        </p:spPr>
        <p:txBody>
          <a:bodyPr wrap="none">
            <a:spAutoFit/>
          </a:bodyPr>
          <a:lstStyle/>
          <a:p>
            <a:pPr lvl="0" algn="ctr"/>
            <a:r>
              <a:rPr lang="en-US" altLang="zh-CN" sz="2400" dirty="0">
                <a:solidFill>
                  <a:schemeClr val="dk1"/>
                </a:solidFill>
              </a:rPr>
              <a:t>APN </a:t>
            </a:r>
            <a:endParaRPr lang="en-US" altLang="zh-TW" sz="2400" dirty="0">
              <a:solidFill>
                <a:schemeClr val="dk1"/>
              </a:solidFill>
            </a:endParaRPr>
          </a:p>
        </p:txBody>
      </p:sp>
      <p:sp>
        <p:nvSpPr>
          <p:cNvPr id="11" name="矩形 10"/>
          <p:cNvSpPr/>
          <p:nvPr/>
        </p:nvSpPr>
        <p:spPr>
          <a:xfrm>
            <a:off x="2575816" y="5791830"/>
            <a:ext cx="697627" cy="461665"/>
          </a:xfrm>
          <a:prstGeom prst="rect">
            <a:avLst/>
          </a:prstGeom>
        </p:spPr>
        <p:txBody>
          <a:bodyPr wrap="none">
            <a:spAutoFit/>
          </a:bodyPr>
          <a:lstStyle/>
          <a:p>
            <a:pPr lvl="0" algn="ctr"/>
            <a:r>
              <a:rPr lang="en-US" altLang="zh-CN" sz="2400" dirty="0" smtClean="0">
                <a:solidFill>
                  <a:schemeClr val="dk1"/>
                </a:solidFill>
              </a:rPr>
              <a:t>AD </a:t>
            </a:r>
            <a:endParaRPr lang="en-US" altLang="zh-TW" sz="2400" dirty="0">
              <a:solidFill>
                <a:schemeClr val="dk1"/>
              </a:solidFill>
            </a:endParaRPr>
          </a:p>
        </p:txBody>
      </p:sp>
      <p:sp>
        <p:nvSpPr>
          <p:cNvPr id="12" name="矩形 11"/>
          <p:cNvSpPr/>
          <p:nvPr/>
        </p:nvSpPr>
        <p:spPr>
          <a:xfrm>
            <a:off x="4481431" y="5806974"/>
            <a:ext cx="869149" cy="461665"/>
          </a:xfrm>
          <a:prstGeom prst="rect">
            <a:avLst/>
          </a:prstGeom>
        </p:spPr>
        <p:txBody>
          <a:bodyPr wrap="none">
            <a:spAutoFit/>
          </a:bodyPr>
          <a:lstStyle/>
          <a:p>
            <a:pPr lvl="0" algn="ctr"/>
            <a:r>
              <a:rPr lang="en-US" altLang="zh-CN" sz="2400" dirty="0" smtClean="0">
                <a:solidFill>
                  <a:schemeClr val="dk1"/>
                </a:solidFill>
              </a:rPr>
              <a:t>ADM</a:t>
            </a:r>
            <a:endParaRPr lang="en-US" altLang="zh-TW" sz="2400" dirty="0">
              <a:solidFill>
                <a:schemeClr val="dk1"/>
              </a:solidFill>
            </a:endParaRPr>
          </a:p>
        </p:txBody>
      </p:sp>
      <p:sp>
        <p:nvSpPr>
          <p:cNvPr id="13" name="矩形 12"/>
          <p:cNvSpPr/>
          <p:nvPr/>
        </p:nvSpPr>
        <p:spPr>
          <a:xfrm>
            <a:off x="6431474" y="5760601"/>
            <a:ext cx="867545" cy="461665"/>
          </a:xfrm>
          <a:prstGeom prst="rect">
            <a:avLst/>
          </a:prstGeom>
        </p:spPr>
        <p:txBody>
          <a:bodyPr wrap="none">
            <a:spAutoFit/>
          </a:bodyPr>
          <a:lstStyle/>
          <a:p>
            <a:pPr lvl="0" algn="ctr"/>
            <a:r>
              <a:rPr lang="en-US" altLang="zh-CN" sz="2400" dirty="0" smtClean="0">
                <a:solidFill>
                  <a:schemeClr val="dk1"/>
                </a:solidFill>
              </a:rPr>
              <a:t>FOM</a:t>
            </a:r>
            <a:endParaRPr lang="en-US" altLang="zh-TW" sz="2400" dirty="0">
              <a:solidFill>
                <a:schemeClr val="dk1"/>
              </a:solidFill>
            </a:endParaRPr>
          </a:p>
        </p:txBody>
      </p:sp>
      <p:sp>
        <p:nvSpPr>
          <p:cNvPr id="14" name="矩形 13"/>
          <p:cNvSpPr/>
          <p:nvPr/>
        </p:nvSpPr>
        <p:spPr>
          <a:xfrm>
            <a:off x="11073568" y="218508"/>
            <a:ext cx="849913" cy="369332"/>
          </a:xfrm>
          <a:prstGeom prst="rect">
            <a:avLst/>
          </a:prstGeom>
        </p:spPr>
        <p:txBody>
          <a:bodyPr wrap="none">
            <a:spAutoFit/>
          </a:bodyPr>
          <a:lstStyle/>
          <a:p>
            <a:pPr lvl="0" algn="ctr"/>
            <a:r>
              <a:rPr lang="en-US" altLang="zh-TW" sz="1800" b="1" dirty="0" smtClean="0">
                <a:solidFill>
                  <a:srgbClr val="2F5597"/>
                </a:solidFill>
                <a:latin typeface="Poppins"/>
                <a:ea typeface="Poppins"/>
                <a:cs typeface="Poppins"/>
                <a:sym typeface="Poppins"/>
              </a:rPr>
              <a:t>25</a:t>
            </a:r>
            <a:r>
              <a:rPr lang="en-US" altLang="zh-CN" sz="1800" b="1" dirty="0" smtClean="0">
                <a:solidFill>
                  <a:srgbClr val="2F5597"/>
                </a:solidFill>
                <a:latin typeface="Poppins"/>
                <a:ea typeface="Poppins"/>
                <a:cs typeface="Poppins"/>
                <a:sym typeface="Poppins"/>
              </a:rPr>
              <a:t>/33</a:t>
            </a:r>
            <a:endParaRPr lang="zh-CN" altLang="en-US" sz="1050" b="1" dirty="0">
              <a:solidFill>
                <a:srgbClr val="2F5597"/>
              </a:solidFill>
              <a:latin typeface="Poppins"/>
              <a:ea typeface="Poppins"/>
              <a:cs typeface="Poppins"/>
              <a:sym typeface="Poppin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50"/>
          <p:cNvSpPr txBox="1"/>
          <p:nvPr/>
        </p:nvSpPr>
        <p:spPr>
          <a:xfrm>
            <a:off x="255428" y="328550"/>
            <a:ext cx="8029500" cy="769500"/>
          </a:xfrm>
          <a:prstGeom prst="rect">
            <a:avLst/>
          </a:prstGeom>
          <a:noFill/>
          <a:ln>
            <a:noFill/>
          </a:ln>
        </p:spPr>
        <p:txBody>
          <a:bodyPr spcFirstLastPara="1" wrap="square" lIns="91425" tIns="45700" rIns="91425" bIns="45700" anchor="t" anchorCtr="0">
            <a:noAutofit/>
          </a:bodyPr>
          <a:lstStyle/>
          <a:p>
            <a:pPr lvl="0" algn="just"/>
            <a:r>
              <a:rPr lang="zh-CN" sz="3600" dirty="0" smtClean="0">
                <a:solidFill>
                  <a:srgbClr val="1C4885"/>
                </a:solidFill>
              </a:rPr>
              <a:t>群集驗證 (Data C)</a:t>
            </a:r>
            <a:r>
              <a:rPr lang="en-US" altLang="zh-CN" sz="3600" dirty="0">
                <a:solidFill>
                  <a:srgbClr val="1C4885"/>
                </a:solidFill>
              </a:rPr>
              <a:t> - Internal</a:t>
            </a:r>
            <a:endParaRPr sz="600" dirty="0"/>
          </a:p>
        </p:txBody>
      </p:sp>
      <p:graphicFrame>
        <p:nvGraphicFramePr>
          <p:cNvPr id="504" name="Google Shape;504;p50"/>
          <p:cNvGraphicFramePr/>
          <p:nvPr>
            <p:extLst>
              <p:ext uri="{D42A27DB-BD31-4B8C-83A1-F6EECF244321}">
                <p14:modId xmlns:p14="http://schemas.microsoft.com/office/powerpoint/2010/main" val="2441314178"/>
              </p:ext>
            </p:extLst>
          </p:nvPr>
        </p:nvGraphicFramePr>
        <p:xfrm>
          <a:off x="6760576" y="3313102"/>
          <a:ext cx="5272437" cy="1798200"/>
        </p:xfrm>
        <a:graphic>
          <a:graphicData uri="http://schemas.openxmlformats.org/drawingml/2006/table">
            <a:tbl>
              <a:tblPr>
                <a:noFill/>
                <a:tableStyleId>{7201DDB3-9249-4C95-9068-204499A073AE}</a:tableStyleId>
              </a:tblPr>
              <a:tblGrid>
                <a:gridCol w="1169330">
                  <a:extLst>
                    <a:ext uri="{9D8B030D-6E8A-4147-A177-3AD203B41FA5}">
                      <a16:colId xmlns:a16="http://schemas.microsoft.com/office/drawing/2014/main" val="20000"/>
                    </a:ext>
                  </a:extLst>
                </a:gridCol>
                <a:gridCol w="904152">
                  <a:extLst>
                    <a:ext uri="{9D8B030D-6E8A-4147-A177-3AD203B41FA5}">
                      <a16:colId xmlns:a16="http://schemas.microsoft.com/office/drawing/2014/main" val="20001"/>
                    </a:ext>
                  </a:extLst>
                </a:gridCol>
                <a:gridCol w="1803600">
                  <a:extLst>
                    <a:ext uri="{9D8B030D-6E8A-4147-A177-3AD203B41FA5}">
                      <a16:colId xmlns:a16="http://schemas.microsoft.com/office/drawing/2014/main" val="20002"/>
                    </a:ext>
                  </a:extLst>
                </a:gridCol>
                <a:gridCol w="1395355">
                  <a:extLst>
                    <a:ext uri="{9D8B030D-6E8A-4147-A177-3AD203B41FA5}">
                      <a16:colId xmlns:a16="http://schemas.microsoft.com/office/drawing/2014/main" val="20003"/>
                    </a:ext>
                  </a:extLst>
                </a:gridCol>
              </a:tblGrid>
              <a:tr h="508141">
                <a:tc>
                  <a:txBody>
                    <a:bodyPr/>
                    <a:lstStyle/>
                    <a:p>
                      <a:pPr marL="0" lvl="0" indent="0" algn="ctr" rtl="0">
                        <a:spcBef>
                          <a:spcPts val="0"/>
                        </a:spcBef>
                        <a:spcAft>
                          <a:spcPts val="0"/>
                        </a:spcAft>
                        <a:buNone/>
                      </a:pPr>
                      <a:endParaRPr>
                        <a:solidFill>
                          <a:schemeClr val="dk1"/>
                        </a:solidFill>
                      </a:endParaRPr>
                    </a:p>
                  </a:txBody>
                  <a:tcPr marL="91425" marR="91425" marT="91425" marB="91425"/>
                </a:tc>
                <a:tc>
                  <a:txBody>
                    <a:bodyPr/>
                    <a:lstStyle/>
                    <a:p>
                      <a:pPr marL="0" lvl="0" indent="0" algn="ctr" rtl="0">
                        <a:spcBef>
                          <a:spcPts val="0"/>
                        </a:spcBef>
                        <a:spcAft>
                          <a:spcPts val="0"/>
                        </a:spcAft>
                        <a:buNone/>
                      </a:pPr>
                      <a:r>
                        <a:rPr lang="zh-CN" dirty="0">
                          <a:solidFill>
                            <a:schemeClr val="dk1"/>
                          </a:solidFill>
                        </a:rPr>
                        <a:t>Score </a:t>
                      </a:r>
                      <a:endParaRPr dirty="0"/>
                    </a:p>
                  </a:txBody>
                  <a:tcPr marL="91425" marR="91425" marT="91425" marB="91425"/>
                </a:tc>
                <a:tc>
                  <a:txBody>
                    <a:bodyPr/>
                    <a:lstStyle/>
                    <a:p>
                      <a:pPr marL="0" lvl="0" indent="0" algn="ctr" rtl="0">
                        <a:spcBef>
                          <a:spcPts val="0"/>
                        </a:spcBef>
                        <a:spcAft>
                          <a:spcPts val="0"/>
                        </a:spcAft>
                        <a:buNone/>
                      </a:pPr>
                      <a:r>
                        <a:rPr lang="zh-CN" dirty="0">
                          <a:solidFill>
                            <a:schemeClr val="dk1"/>
                          </a:solidFill>
                        </a:rPr>
                        <a:t>Method</a:t>
                      </a:r>
                      <a:endParaRPr dirty="0"/>
                    </a:p>
                  </a:txBody>
                  <a:tcPr marL="91425" marR="91425" marT="91425" marB="91425"/>
                </a:tc>
                <a:tc>
                  <a:txBody>
                    <a:bodyPr/>
                    <a:lstStyle/>
                    <a:p>
                      <a:pPr marL="0" lvl="0" indent="0" algn="ctr" rtl="0">
                        <a:spcBef>
                          <a:spcPts val="0"/>
                        </a:spcBef>
                        <a:spcAft>
                          <a:spcPts val="0"/>
                        </a:spcAft>
                        <a:buNone/>
                      </a:pPr>
                      <a:r>
                        <a:rPr lang="zh-CN">
                          <a:solidFill>
                            <a:schemeClr val="dk1"/>
                          </a:solidFill>
                        </a:rPr>
                        <a:t>Clusters</a:t>
                      </a:r>
                      <a:endParaRPr>
                        <a:solidFill>
                          <a:schemeClr val="dk1"/>
                        </a:solidFill>
                      </a:endParaRPr>
                    </a:p>
                    <a:p>
                      <a:pPr marL="0" lvl="0" indent="0" algn="ctr"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r h="330283">
                <a:tc>
                  <a:txBody>
                    <a:bodyPr/>
                    <a:lstStyle/>
                    <a:p>
                      <a:pPr marL="0" lvl="0" indent="0" algn="ctr" rtl="0">
                        <a:spcBef>
                          <a:spcPts val="0"/>
                        </a:spcBef>
                        <a:spcAft>
                          <a:spcPts val="0"/>
                        </a:spcAft>
                        <a:buNone/>
                      </a:pPr>
                      <a:r>
                        <a:rPr lang="zh-CN">
                          <a:solidFill>
                            <a:schemeClr val="dk1"/>
                          </a:solidFill>
                        </a:rPr>
                        <a:t>Connectivity</a:t>
                      </a:r>
                      <a:endParaRPr>
                        <a:solidFill>
                          <a:schemeClr val="dk1"/>
                        </a:solidFill>
                      </a:endParaRPr>
                    </a:p>
                  </a:txBody>
                  <a:tcPr marL="91425" marR="91425" marT="91425" marB="91425"/>
                </a:tc>
                <a:tc>
                  <a:txBody>
                    <a:bodyPr/>
                    <a:lstStyle/>
                    <a:p>
                      <a:pPr marL="0" lvl="0" indent="0" algn="ctr" rtl="0">
                        <a:spcBef>
                          <a:spcPts val="0"/>
                        </a:spcBef>
                        <a:spcAft>
                          <a:spcPts val="0"/>
                        </a:spcAft>
                        <a:buNone/>
                      </a:pPr>
                      <a:r>
                        <a:rPr lang="zh-CN"/>
                        <a:t>5.8075</a:t>
                      </a:r>
                      <a:endParaRPr/>
                    </a:p>
                  </a:txBody>
                  <a:tcPr marL="91425" marR="91425" marT="91425" marB="91425"/>
                </a:tc>
                <a:tc>
                  <a:txBody>
                    <a:bodyPr/>
                    <a:lstStyle/>
                    <a:p>
                      <a:pPr marL="0" lvl="0" indent="0" algn="ctr" rtl="0">
                        <a:spcBef>
                          <a:spcPts val="0"/>
                        </a:spcBef>
                        <a:spcAft>
                          <a:spcPts val="0"/>
                        </a:spcAft>
                        <a:buNone/>
                      </a:pPr>
                      <a:r>
                        <a:rPr lang="zh-CN">
                          <a:solidFill>
                            <a:schemeClr val="dk1"/>
                          </a:solidFill>
                        </a:rPr>
                        <a:t>hierarchical</a:t>
                      </a:r>
                      <a:endParaRPr/>
                    </a:p>
                  </a:txBody>
                  <a:tcPr marL="91425" marR="91425" marT="91425" marB="91425"/>
                </a:tc>
                <a:tc>
                  <a:txBody>
                    <a:bodyPr/>
                    <a:lstStyle/>
                    <a:p>
                      <a:pPr marL="0" lvl="0" indent="0" algn="ctr" rtl="0">
                        <a:spcBef>
                          <a:spcPts val="0"/>
                        </a:spcBef>
                        <a:spcAft>
                          <a:spcPts val="0"/>
                        </a:spcAft>
                        <a:buNone/>
                      </a:pPr>
                      <a:r>
                        <a:rPr lang="zh-CN" dirty="0"/>
                        <a:t>2</a:t>
                      </a:r>
                      <a:endParaRPr dirty="0"/>
                    </a:p>
                  </a:txBody>
                  <a:tcPr marL="91425" marR="91425" marT="91425" marB="91425"/>
                </a:tc>
                <a:extLst>
                  <a:ext uri="{0D108BD9-81ED-4DB2-BD59-A6C34878D82A}">
                    <a16:rowId xmlns:a16="http://schemas.microsoft.com/office/drawing/2014/main" val="10001"/>
                  </a:ext>
                </a:extLst>
              </a:tr>
              <a:tr h="330283">
                <a:tc>
                  <a:txBody>
                    <a:bodyPr/>
                    <a:lstStyle/>
                    <a:p>
                      <a:pPr marL="0" lvl="0" indent="0" algn="ctr" rtl="0">
                        <a:spcBef>
                          <a:spcPts val="0"/>
                        </a:spcBef>
                        <a:spcAft>
                          <a:spcPts val="0"/>
                        </a:spcAft>
                        <a:buNone/>
                      </a:pPr>
                      <a:r>
                        <a:rPr lang="zh-CN">
                          <a:solidFill>
                            <a:schemeClr val="dk1"/>
                          </a:solidFill>
                        </a:rPr>
                        <a:t>Dunn </a:t>
                      </a:r>
                      <a:endParaRPr/>
                    </a:p>
                  </a:txBody>
                  <a:tcPr marL="91425" marR="91425" marT="91425" marB="91425"/>
                </a:tc>
                <a:tc>
                  <a:txBody>
                    <a:bodyPr/>
                    <a:lstStyle/>
                    <a:p>
                      <a:pPr marL="0" lvl="0" indent="0" algn="ctr" rtl="0">
                        <a:spcBef>
                          <a:spcPts val="0"/>
                        </a:spcBef>
                        <a:spcAft>
                          <a:spcPts val="0"/>
                        </a:spcAft>
                        <a:buNone/>
                      </a:pPr>
                      <a:r>
                        <a:rPr lang="zh-CN"/>
                        <a:t>0.2157</a:t>
                      </a:r>
                      <a:endParaRPr/>
                    </a:p>
                  </a:txBody>
                  <a:tcPr marL="91425" marR="91425" marT="91425" marB="91425"/>
                </a:tc>
                <a:tc>
                  <a:txBody>
                    <a:bodyPr/>
                    <a:lstStyle/>
                    <a:p>
                      <a:pPr marL="0" lvl="0" indent="0" algn="ctr" rtl="0">
                        <a:spcBef>
                          <a:spcPts val="0"/>
                        </a:spcBef>
                        <a:spcAft>
                          <a:spcPts val="0"/>
                        </a:spcAft>
                        <a:buNone/>
                      </a:pPr>
                      <a:r>
                        <a:rPr lang="zh-CN">
                          <a:solidFill>
                            <a:schemeClr val="dk1"/>
                          </a:solidFill>
                        </a:rPr>
                        <a:t>hierarchical</a:t>
                      </a:r>
                      <a:endParaRPr/>
                    </a:p>
                  </a:txBody>
                  <a:tcPr marL="91425" marR="91425" marT="91425" marB="91425"/>
                </a:tc>
                <a:tc>
                  <a:txBody>
                    <a:bodyPr/>
                    <a:lstStyle/>
                    <a:p>
                      <a:pPr marL="0" lvl="0" indent="0" algn="ctr" rtl="0">
                        <a:spcBef>
                          <a:spcPts val="0"/>
                        </a:spcBef>
                        <a:spcAft>
                          <a:spcPts val="0"/>
                        </a:spcAft>
                        <a:buNone/>
                      </a:pPr>
                      <a:r>
                        <a:rPr lang="zh-CN" dirty="0"/>
                        <a:t>4</a:t>
                      </a:r>
                      <a:endParaRPr dirty="0"/>
                    </a:p>
                  </a:txBody>
                  <a:tcPr marL="91425" marR="91425" marT="91425" marB="91425"/>
                </a:tc>
                <a:extLst>
                  <a:ext uri="{0D108BD9-81ED-4DB2-BD59-A6C34878D82A}">
                    <a16:rowId xmlns:a16="http://schemas.microsoft.com/office/drawing/2014/main" val="10002"/>
                  </a:ext>
                </a:extLst>
              </a:tr>
              <a:tr h="330283">
                <a:tc>
                  <a:txBody>
                    <a:bodyPr/>
                    <a:lstStyle/>
                    <a:p>
                      <a:pPr marL="0" lvl="0" indent="0" algn="ctr" rtl="0">
                        <a:spcBef>
                          <a:spcPts val="0"/>
                        </a:spcBef>
                        <a:spcAft>
                          <a:spcPts val="0"/>
                        </a:spcAft>
                        <a:buNone/>
                      </a:pPr>
                      <a:r>
                        <a:rPr lang="zh-CN">
                          <a:solidFill>
                            <a:schemeClr val="dk1"/>
                          </a:solidFill>
                        </a:rPr>
                        <a:t>Silhouette </a:t>
                      </a:r>
                      <a:endParaRPr/>
                    </a:p>
                  </a:txBody>
                  <a:tcPr marL="91425" marR="91425" marT="91425" marB="91425"/>
                </a:tc>
                <a:tc>
                  <a:txBody>
                    <a:bodyPr/>
                    <a:lstStyle/>
                    <a:p>
                      <a:pPr marL="0" lvl="0" indent="0" algn="ctr" rtl="0">
                        <a:spcBef>
                          <a:spcPts val="0"/>
                        </a:spcBef>
                        <a:spcAft>
                          <a:spcPts val="0"/>
                        </a:spcAft>
                        <a:buNone/>
                      </a:pPr>
                      <a:r>
                        <a:rPr lang="zh-CN"/>
                        <a:t>0.5474</a:t>
                      </a:r>
                      <a:endParaRPr/>
                    </a:p>
                  </a:txBody>
                  <a:tcPr marL="91425" marR="91425" marT="91425" marB="91425"/>
                </a:tc>
                <a:tc>
                  <a:txBody>
                    <a:bodyPr/>
                    <a:lstStyle/>
                    <a:p>
                      <a:pPr marL="0" lvl="0" indent="0" algn="ctr" rtl="0">
                        <a:spcBef>
                          <a:spcPts val="0"/>
                        </a:spcBef>
                        <a:spcAft>
                          <a:spcPts val="0"/>
                        </a:spcAft>
                        <a:buNone/>
                      </a:pPr>
                      <a:r>
                        <a:rPr lang="zh-CN"/>
                        <a:t>kmeans</a:t>
                      </a:r>
                      <a:endParaRPr/>
                    </a:p>
                  </a:txBody>
                  <a:tcPr marL="91425" marR="91425" marT="91425" marB="91425"/>
                </a:tc>
                <a:tc>
                  <a:txBody>
                    <a:bodyPr/>
                    <a:lstStyle/>
                    <a:p>
                      <a:pPr marL="0" lvl="0" indent="0" algn="ctr" rtl="0">
                        <a:spcBef>
                          <a:spcPts val="0"/>
                        </a:spcBef>
                        <a:spcAft>
                          <a:spcPts val="0"/>
                        </a:spcAft>
                        <a:buNone/>
                      </a:pPr>
                      <a:r>
                        <a:rPr lang="zh-CN" dirty="0"/>
                        <a:t>2</a:t>
                      </a:r>
                      <a:endParaRPr dirty="0"/>
                    </a:p>
                  </a:txBody>
                  <a:tcPr marL="91425" marR="91425" marT="91425" marB="91425"/>
                </a:tc>
                <a:extLst>
                  <a:ext uri="{0D108BD9-81ED-4DB2-BD59-A6C34878D82A}">
                    <a16:rowId xmlns:a16="http://schemas.microsoft.com/office/drawing/2014/main" val="10003"/>
                  </a:ext>
                </a:extLst>
              </a:tr>
            </a:tbl>
          </a:graphicData>
        </a:graphic>
      </p:graphicFrame>
      <p:pic>
        <p:nvPicPr>
          <p:cNvPr id="506" name="Google Shape;506;p50"/>
          <p:cNvPicPr preferRelativeResize="0"/>
          <p:nvPr/>
        </p:nvPicPr>
        <p:blipFill>
          <a:blip r:embed="rId3">
            <a:alphaModFix/>
          </a:blip>
          <a:stretch>
            <a:fillRect/>
          </a:stretch>
        </p:blipFill>
        <p:spPr>
          <a:xfrm>
            <a:off x="47168" y="1691096"/>
            <a:ext cx="6547154" cy="3878431"/>
          </a:xfrm>
          <a:prstGeom prst="rect">
            <a:avLst/>
          </a:prstGeom>
          <a:noFill/>
          <a:ln>
            <a:noFill/>
          </a:ln>
        </p:spPr>
      </p:pic>
      <p:pic>
        <p:nvPicPr>
          <p:cNvPr id="508" name="Google Shape;508;p50"/>
          <p:cNvPicPr preferRelativeResize="0"/>
          <p:nvPr/>
        </p:nvPicPr>
        <p:blipFill>
          <a:blip r:embed="rId4">
            <a:alphaModFix/>
          </a:blip>
          <a:stretch>
            <a:fillRect/>
          </a:stretch>
        </p:blipFill>
        <p:spPr>
          <a:xfrm>
            <a:off x="7785658" y="2249316"/>
            <a:ext cx="2882475" cy="853548"/>
          </a:xfrm>
          <a:prstGeom prst="rect">
            <a:avLst/>
          </a:prstGeom>
          <a:noFill/>
          <a:ln>
            <a:noFill/>
          </a:ln>
        </p:spPr>
      </p:pic>
      <p:sp>
        <p:nvSpPr>
          <p:cNvPr id="8" name="矩形 7"/>
          <p:cNvSpPr/>
          <p:nvPr/>
        </p:nvSpPr>
        <p:spPr>
          <a:xfrm>
            <a:off x="445585" y="5752951"/>
            <a:ext cx="1441420" cy="369332"/>
          </a:xfrm>
          <a:prstGeom prst="rect">
            <a:avLst/>
          </a:prstGeom>
        </p:spPr>
        <p:txBody>
          <a:bodyPr wrap="none">
            <a:spAutoFit/>
          </a:bodyPr>
          <a:lstStyle/>
          <a:p>
            <a:pPr lvl="0" algn="ctr">
              <a:buClr>
                <a:schemeClr val="dk1"/>
              </a:buClr>
              <a:buSzPts val="1100"/>
            </a:pPr>
            <a:r>
              <a:rPr lang="en-US" altLang="zh-CN" sz="1800" dirty="0">
                <a:solidFill>
                  <a:schemeClr val="dk1"/>
                </a:solidFill>
              </a:rPr>
              <a:t>Connectivity</a:t>
            </a:r>
            <a:endParaRPr lang="en-US" altLang="zh-TW" sz="1800" dirty="0">
              <a:solidFill>
                <a:schemeClr val="dk1"/>
              </a:solidFill>
            </a:endParaRPr>
          </a:p>
        </p:txBody>
      </p:sp>
      <p:sp>
        <p:nvSpPr>
          <p:cNvPr id="9" name="矩形 8"/>
          <p:cNvSpPr/>
          <p:nvPr/>
        </p:nvSpPr>
        <p:spPr>
          <a:xfrm>
            <a:off x="3034866" y="5793241"/>
            <a:ext cx="800220" cy="369332"/>
          </a:xfrm>
          <a:prstGeom prst="rect">
            <a:avLst/>
          </a:prstGeom>
        </p:spPr>
        <p:txBody>
          <a:bodyPr wrap="none">
            <a:spAutoFit/>
          </a:bodyPr>
          <a:lstStyle/>
          <a:p>
            <a:pPr lvl="0" algn="ctr">
              <a:buClr>
                <a:schemeClr val="dk1"/>
              </a:buClr>
              <a:buSzPts val="1100"/>
            </a:pPr>
            <a:r>
              <a:rPr lang="en-US" altLang="zh-CN" sz="1800" dirty="0">
                <a:solidFill>
                  <a:schemeClr val="dk1"/>
                </a:solidFill>
              </a:rPr>
              <a:t>Dunn </a:t>
            </a:r>
            <a:endParaRPr lang="en-US" altLang="zh-TW" sz="1800" dirty="0"/>
          </a:p>
        </p:txBody>
      </p:sp>
      <p:sp>
        <p:nvSpPr>
          <p:cNvPr id="10" name="矩形 9"/>
          <p:cNvSpPr/>
          <p:nvPr/>
        </p:nvSpPr>
        <p:spPr>
          <a:xfrm>
            <a:off x="4982947" y="5752951"/>
            <a:ext cx="1274708" cy="369332"/>
          </a:xfrm>
          <a:prstGeom prst="rect">
            <a:avLst/>
          </a:prstGeom>
        </p:spPr>
        <p:txBody>
          <a:bodyPr wrap="none">
            <a:spAutoFit/>
          </a:bodyPr>
          <a:lstStyle/>
          <a:p>
            <a:pPr lvl="0" algn="ctr">
              <a:buClr>
                <a:schemeClr val="dk1"/>
              </a:buClr>
              <a:buSzPts val="1100"/>
            </a:pPr>
            <a:r>
              <a:rPr lang="en-US" altLang="zh-CN" sz="1800" dirty="0">
                <a:solidFill>
                  <a:schemeClr val="dk1"/>
                </a:solidFill>
              </a:rPr>
              <a:t>Silhouette </a:t>
            </a:r>
            <a:endParaRPr lang="en-US" altLang="zh-TW" sz="1800" dirty="0"/>
          </a:p>
        </p:txBody>
      </p:sp>
      <p:sp>
        <p:nvSpPr>
          <p:cNvPr id="11" name="矩形 10"/>
          <p:cNvSpPr/>
          <p:nvPr/>
        </p:nvSpPr>
        <p:spPr>
          <a:xfrm>
            <a:off x="11075171" y="218508"/>
            <a:ext cx="846707" cy="369332"/>
          </a:xfrm>
          <a:prstGeom prst="rect">
            <a:avLst/>
          </a:prstGeom>
        </p:spPr>
        <p:txBody>
          <a:bodyPr wrap="none">
            <a:spAutoFit/>
          </a:bodyPr>
          <a:lstStyle/>
          <a:p>
            <a:pPr lvl="0" algn="ctr"/>
            <a:r>
              <a:rPr lang="en-US" altLang="zh-TW" sz="1800" b="1" dirty="0" smtClean="0">
                <a:solidFill>
                  <a:srgbClr val="2F5597"/>
                </a:solidFill>
                <a:latin typeface="Poppins"/>
                <a:ea typeface="Poppins"/>
                <a:cs typeface="Poppins"/>
                <a:sym typeface="Poppins"/>
              </a:rPr>
              <a:t>26</a:t>
            </a:r>
            <a:r>
              <a:rPr lang="en-US" altLang="zh-CN" sz="1800" b="1" dirty="0" smtClean="0">
                <a:solidFill>
                  <a:srgbClr val="2F5597"/>
                </a:solidFill>
                <a:latin typeface="Poppins"/>
                <a:ea typeface="Poppins"/>
                <a:cs typeface="Poppins"/>
                <a:sym typeface="Poppins"/>
              </a:rPr>
              <a:t>/33</a:t>
            </a:r>
            <a:endParaRPr lang="zh-CN" altLang="en-US" sz="1050" b="1" dirty="0">
              <a:solidFill>
                <a:srgbClr val="2F5597"/>
              </a:solidFill>
              <a:latin typeface="Poppins"/>
              <a:ea typeface="Poppins"/>
              <a:cs typeface="Poppins"/>
              <a:sym typeface="Poppin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50"/>
          <p:cNvSpPr txBox="1"/>
          <p:nvPr/>
        </p:nvSpPr>
        <p:spPr>
          <a:xfrm>
            <a:off x="255428" y="328550"/>
            <a:ext cx="8029500" cy="769500"/>
          </a:xfrm>
          <a:prstGeom prst="rect">
            <a:avLst/>
          </a:prstGeom>
          <a:noFill/>
          <a:ln>
            <a:noFill/>
          </a:ln>
        </p:spPr>
        <p:txBody>
          <a:bodyPr spcFirstLastPara="1" wrap="square" lIns="91425" tIns="45700" rIns="91425" bIns="45700" anchor="t" anchorCtr="0">
            <a:noAutofit/>
          </a:bodyPr>
          <a:lstStyle/>
          <a:p>
            <a:pPr lvl="0" algn="just"/>
            <a:r>
              <a:rPr lang="zh-CN" sz="3600" dirty="0" smtClean="0">
                <a:solidFill>
                  <a:srgbClr val="1C4885"/>
                </a:solidFill>
              </a:rPr>
              <a:t>群集驗證 (Data C)</a:t>
            </a:r>
            <a:r>
              <a:rPr lang="en-US" altLang="zh-CN" sz="3600" dirty="0">
                <a:solidFill>
                  <a:srgbClr val="1C4885"/>
                </a:solidFill>
              </a:rPr>
              <a:t> - Stability</a:t>
            </a:r>
            <a:endParaRPr sz="600" dirty="0"/>
          </a:p>
        </p:txBody>
      </p:sp>
      <p:graphicFrame>
        <p:nvGraphicFramePr>
          <p:cNvPr id="505" name="Google Shape;505;p50"/>
          <p:cNvGraphicFramePr/>
          <p:nvPr>
            <p:extLst>
              <p:ext uri="{D42A27DB-BD31-4B8C-83A1-F6EECF244321}">
                <p14:modId xmlns:p14="http://schemas.microsoft.com/office/powerpoint/2010/main" val="392690513"/>
              </p:ext>
            </p:extLst>
          </p:nvPr>
        </p:nvGraphicFramePr>
        <p:xfrm>
          <a:off x="7204365" y="2684562"/>
          <a:ext cx="4595764" cy="2194410"/>
        </p:xfrm>
        <a:graphic>
          <a:graphicData uri="http://schemas.openxmlformats.org/drawingml/2006/table">
            <a:tbl>
              <a:tblPr>
                <a:noFill/>
                <a:tableStyleId>{7201DDB3-9249-4C95-9068-204499A073AE}</a:tableStyleId>
              </a:tblPr>
              <a:tblGrid>
                <a:gridCol w="1148941">
                  <a:extLst>
                    <a:ext uri="{9D8B030D-6E8A-4147-A177-3AD203B41FA5}">
                      <a16:colId xmlns:a16="http://schemas.microsoft.com/office/drawing/2014/main" val="20000"/>
                    </a:ext>
                  </a:extLst>
                </a:gridCol>
                <a:gridCol w="1148941">
                  <a:extLst>
                    <a:ext uri="{9D8B030D-6E8A-4147-A177-3AD203B41FA5}">
                      <a16:colId xmlns:a16="http://schemas.microsoft.com/office/drawing/2014/main" val="20001"/>
                    </a:ext>
                  </a:extLst>
                </a:gridCol>
                <a:gridCol w="1148941">
                  <a:extLst>
                    <a:ext uri="{9D8B030D-6E8A-4147-A177-3AD203B41FA5}">
                      <a16:colId xmlns:a16="http://schemas.microsoft.com/office/drawing/2014/main" val="20002"/>
                    </a:ext>
                  </a:extLst>
                </a:gridCol>
                <a:gridCol w="1148941">
                  <a:extLst>
                    <a:ext uri="{9D8B030D-6E8A-4147-A177-3AD203B41FA5}">
                      <a16:colId xmlns:a16="http://schemas.microsoft.com/office/drawing/2014/main" val="20003"/>
                    </a:ext>
                  </a:extLst>
                </a:gridCol>
              </a:tblGrid>
              <a:tr h="544943">
                <a:tc>
                  <a:txBody>
                    <a:bodyPr/>
                    <a:lstStyle/>
                    <a:p>
                      <a:pPr marL="0" lvl="0" indent="0" algn="ctr" rtl="0">
                        <a:spcBef>
                          <a:spcPts val="0"/>
                        </a:spcBef>
                        <a:spcAft>
                          <a:spcPts val="0"/>
                        </a:spcAft>
                        <a:buNone/>
                      </a:pPr>
                      <a:r>
                        <a:rPr lang="zh-CN" dirty="0" smtClean="0">
                          <a:solidFill>
                            <a:schemeClr val="dk1"/>
                          </a:solidFill>
                        </a:rPr>
                        <a:t>OptimalScores:</a:t>
                      </a:r>
                      <a:endParaRPr dirty="0">
                        <a:solidFill>
                          <a:schemeClr val="dk1"/>
                        </a:solidFill>
                      </a:endParaRPr>
                    </a:p>
                  </a:txBody>
                  <a:tcPr marL="91425" marR="91425" marT="91425" marB="91425"/>
                </a:tc>
                <a:tc>
                  <a:txBody>
                    <a:bodyPr/>
                    <a:lstStyle/>
                    <a:p>
                      <a:pPr marL="0" lvl="0" indent="0" algn="ctr" rtl="0">
                        <a:spcBef>
                          <a:spcPts val="0"/>
                        </a:spcBef>
                        <a:spcAft>
                          <a:spcPts val="0"/>
                        </a:spcAft>
                        <a:buNone/>
                      </a:pPr>
                      <a:r>
                        <a:rPr lang="zh-CN" dirty="0">
                          <a:solidFill>
                            <a:schemeClr val="dk1"/>
                          </a:solidFill>
                        </a:rPr>
                        <a:t>Score </a:t>
                      </a:r>
                      <a:endParaRPr dirty="0"/>
                    </a:p>
                  </a:txBody>
                  <a:tcPr marL="91425" marR="91425" marT="91425" marB="91425"/>
                </a:tc>
                <a:tc>
                  <a:txBody>
                    <a:bodyPr/>
                    <a:lstStyle/>
                    <a:p>
                      <a:pPr marL="0" lvl="0" indent="0" algn="ctr" rtl="0">
                        <a:spcBef>
                          <a:spcPts val="0"/>
                        </a:spcBef>
                        <a:spcAft>
                          <a:spcPts val="0"/>
                        </a:spcAft>
                        <a:buNone/>
                      </a:pPr>
                      <a:r>
                        <a:rPr lang="zh-CN">
                          <a:solidFill>
                            <a:schemeClr val="dk1"/>
                          </a:solidFill>
                        </a:rPr>
                        <a:t>Method</a:t>
                      </a:r>
                      <a:endParaRPr/>
                    </a:p>
                  </a:txBody>
                  <a:tcPr marL="91425" marR="91425" marT="91425" marB="91425"/>
                </a:tc>
                <a:tc>
                  <a:txBody>
                    <a:bodyPr/>
                    <a:lstStyle/>
                    <a:p>
                      <a:pPr marL="0" lvl="0" indent="0" algn="ctr" rtl="0">
                        <a:spcBef>
                          <a:spcPts val="0"/>
                        </a:spcBef>
                        <a:spcAft>
                          <a:spcPts val="0"/>
                        </a:spcAft>
                        <a:buNone/>
                      </a:pPr>
                      <a:r>
                        <a:rPr lang="zh-CN">
                          <a:solidFill>
                            <a:schemeClr val="dk1"/>
                          </a:solidFill>
                        </a:rPr>
                        <a:t>Clusters</a:t>
                      </a:r>
                      <a:endParaRPr>
                        <a:solidFill>
                          <a:schemeClr val="dk1"/>
                        </a:solidFill>
                      </a:endParaRPr>
                    </a:p>
                    <a:p>
                      <a:pPr marL="0" lvl="0" indent="0" algn="ctr"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r h="354203">
                <a:tc>
                  <a:txBody>
                    <a:bodyPr/>
                    <a:lstStyle/>
                    <a:p>
                      <a:pPr marL="0" lvl="0" indent="0" algn="ctr" rtl="0">
                        <a:spcBef>
                          <a:spcPts val="0"/>
                        </a:spcBef>
                        <a:spcAft>
                          <a:spcPts val="0"/>
                        </a:spcAft>
                        <a:buNone/>
                      </a:pPr>
                      <a:r>
                        <a:rPr lang="zh-CN" dirty="0">
                          <a:solidFill>
                            <a:schemeClr val="dk1"/>
                          </a:solidFill>
                        </a:rPr>
                        <a:t>APN </a:t>
                      </a:r>
                      <a:endParaRPr dirty="0">
                        <a:solidFill>
                          <a:schemeClr val="dk1"/>
                        </a:solidFill>
                      </a:endParaRPr>
                    </a:p>
                  </a:txBody>
                  <a:tcPr marL="91425" marR="91425" marT="91425" marB="91425"/>
                </a:tc>
                <a:tc>
                  <a:txBody>
                    <a:bodyPr/>
                    <a:lstStyle/>
                    <a:p>
                      <a:pPr marL="0" lvl="0" indent="0" algn="ctr" rtl="0">
                        <a:spcBef>
                          <a:spcPts val="0"/>
                        </a:spcBef>
                        <a:spcAft>
                          <a:spcPts val="0"/>
                        </a:spcAft>
                        <a:buNone/>
                      </a:pPr>
                      <a:r>
                        <a:rPr lang="zh-CN">
                          <a:solidFill>
                            <a:schemeClr val="dk1"/>
                          </a:solidFill>
                        </a:rPr>
                        <a:t>0.1413</a:t>
                      </a:r>
                      <a:endParaRPr/>
                    </a:p>
                  </a:txBody>
                  <a:tcPr marL="91425" marR="91425" marT="91425" marB="91425"/>
                </a:tc>
                <a:tc>
                  <a:txBody>
                    <a:bodyPr/>
                    <a:lstStyle/>
                    <a:p>
                      <a:pPr marL="0" lvl="0" indent="0" algn="ctr" rtl="0">
                        <a:spcBef>
                          <a:spcPts val="0"/>
                        </a:spcBef>
                        <a:spcAft>
                          <a:spcPts val="0"/>
                        </a:spcAft>
                        <a:buNone/>
                      </a:pPr>
                      <a:r>
                        <a:rPr lang="zh-CN">
                          <a:solidFill>
                            <a:schemeClr val="dk1"/>
                          </a:solidFill>
                        </a:rPr>
                        <a:t>hierarchical</a:t>
                      </a:r>
                      <a:endParaRPr/>
                    </a:p>
                  </a:txBody>
                  <a:tcPr marL="91425" marR="91425" marT="91425" marB="91425"/>
                </a:tc>
                <a:tc>
                  <a:txBody>
                    <a:bodyPr/>
                    <a:lstStyle/>
                    <a:p>
                      <a:pPr marL="0" lvl="0" indent="0" algn="ctr" rtl="0">
                        <a:spcBef>
                          <a:spcPts val="0"/>
                        </a:spcBef>
                        <a:spcAft>
                          <a:spcPts val="0"/>
                        </a:spcAft>
                        <a:buNone/>
                      </a:pPr>
                      <a:r>
                        <a:rPr lang="zh-CN"/>
                        <a:t>2</a:t>
                      </a:r>
                      <a:endParaRPr/>
                    </a:p>
                  </a:txBody>
                  <a:tcPr marL="91425" marR="91425" marT="91425" marB="91425"/>
                </a:tc>
                <a:extLst>
                  <a:ext uri="{0D108BD9-81ED-4DB2-BD59-A6C34878D82A}">
                    <a16:rowId xmlns:a16="http://schemas.microsoft.com/office/drawing/2014/main" val="10001"/>
                  </a:ext>
                </a:extLst>
              </a:tr>
              <a:tr h="354203">
                <a:tc>
                  <a:txBody>
                    <a:bodyPr/>
                    <a:lstStyle/>
                    <a:p>
                      <a:pPr marL="0" lvl="0" indent="0" algn="ctr" rtl="0">
                        <a:spcBef>
                          <a:spcPts val="0"/>
                        </a:spcBef>
                        <a:spcAft>
                          <a:spcPts val="0"/>
                        </a:spcAft>
                        <a:buNone/>
                      </a:pPr>
                      <a:r>
                        <a:rPr lang="zh-CN" dirty="0" smtClean="0">
                          <a:solidFill>
                            <a:schemeClr val="dk1"/>
                          </a:solidFill>
                        </a:rPr>
                        <a:t>AD</a:t>
                      </a:r>
                      <a:endParaRPr dirty="0"/>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zh-CN">
                          <a:solidFill>
                            <a:schemeClr val="dk1"/>
                          </a:solidFill>
                        </a:rPr>
                        <a:t>0.3987  </a:t>
                      </a:r>
                      <a:endParaRPr/>
                    </a:p>
                  </a:txBody>
                  <a:tcPr marL="91425" marR="91425" marT="91425" marB="91425"/>
                </a:tc>
                <a:tc>
                  <a:txBody>
                    <a:bodyPr/>
                    <a:lstStyle/>
                    <a:p>
                      <a:pPr marL="0" lvl="0" indent="0" algn="ctr" rtl="0">
                        <a:spcBef>
                          <a:spcPts val="0"/>
                        </a:spcBef>
                        <a:spcAft>
                          <a:spcPts val="0"/>
                        </a:spcAft>
                        <a:buNone/>
                      </a:pPr>
                      <a:r>
                        <a:rPr lang="zh-CN">
                          <a:solidFill>
                            <a:schemeClr val="dk1"/>
                          </a:solidFill>
                        </a:rPr>
                        <a:t>kmeans</a:t>
                      </a:r>
                      <a:endParaRPr/>
                    </a:p>
                  </a:txBody>
                  <a:tcPr marL="91425" marR="91425" marT="91425" marB="91425"/>
                </a:tc>
                <a:tc>
                  <a:txBody>
                    <a:bodyPr/>
                    <a:lstStyle/>
                    <a:p>
                      <a:pPr marL="0" lvl="0" indent="0" algn="ctr" rtl="0">
                        <a:spcBef>
                          <a:spcPts val="0"/>
                        </a:spcBef>
                        <a:spcAft>
                          <a:spcPts val="0"/>
                        </a:spcAft>
                        <a:buNone/>
                      </a:pPr>
                      <a:r>
                        <a:rPr lang="zh-CN"/>
                        <a:t>6</a:t>
                      </a:r>
                      <a:endParaRPr/>
                    </a:p>
                  </a:txBody>
                  <a:tcPr marL="91425" marR="91425" marT="91425" marB="91425"/>
                </a:tc>
                <a:extLst>
                  <a:ext uri="{0D108BD9-81ED-4DB2-BD59-A6C34878D82A}">
                    <a16:rowId xmlns:a16="http://schemas.microsoft.com/office/drawing/2014/main" val="10002"/>
                  </a:ext>
                </a:extLst>
              </a:tr>
              <a:tr h="354203">
                <a:tc>
                  <a:txBody>
                    <a:bodyPr/>
                    <a:lstStyle/>
                    <a:p>
                      <a:pPr marL="0" lvl="0" indent="0" algn="ctr" rtl="0">
                        <a:spcBef>
                          <a:spcPts val="0"/>
                        </a:spcBef>
                        <a:spcAft>
                          <a:spcPts val="0"/>
                        </a:spcAft>
                        <a:buNone/>
                      </a:pPr>
                      <a:r>
                        <a:rPr lang="zh-CN">
                          <a:solidFill>
                            <a:schemeClr val="dk1"/>
                          </a:solidFill>
                        </a:rPr>
                        <a:t>ADM </a:t>
                      </a:r>
                      <a:endParaRPr/>
                    </a:p>
                  </a:txBody>
                  <a:tcPr marL="91425" marR="91425" marT="91425" marB="91425"/>
                </a:tc>
                <a:tc>
                  <a:txBody>
                    <a:bodyPr/>
                    <a:lstStyle/>
                    <a:p>
                      <a:pPr marL="0" lvl="0" indent="0" algn="ctr" rtl="0">
                        <a:spcBef>
                          <a:spcPts val="0"/>
                        </a:spcBef>
                        <a:spcAft>
                          <a:spcPts val="0"/>
                        </a:spcAft>
                        <a:buNone/>
                      </a:pPr>
                      <a:r>
                        <a:rPr lang="zh-CN"/>
                        <a:t>0.1387</a:t>
                      </a:r>
                      <a:endParaRPr/>
                    </a:p>
                  </a:txBody>
                  <a:tcPr marL="91425" marR="91425" marT="91425" marB="91425"/>
                </a:tc>
                <a:tc>
                  <a:txBody>
                    <a:bodyPr/>
                    <a:lstStyle/>
                    <a:p>
                      <a:pPr marL="0" lvl="0" indent="0" algn="ctr" rtl="0">
                        <a:spcBef>
                          <a:spcPts val="0"/>
                        </a:spcBef>
                        <a:spcAft>
                          <a:spcPts val="0"/>
                        </a:spcAft>
                        <a:buNone/>
                      </a:pPr>
                      <a:r>
                        <a:rPr lang="zh-CN" dirty="0">
                          <a:solidFill>
                            <a:schemeClr val="dk1"/>
                          </a:solidFill>
                        </a:rPr>
                        <a:t>kmeans</a:t>
                      </a:r>
                      <a:endParaRPr dirty="0"/>
                    </a:p>
                  </a:txBody>
                  <a:tcPr marL="91425" marR="91425" marT="91425" marB="91425"/>
                </a:tc>
                <a:tc>
                  <a:txBody>
                    <a:bodyPr/>
                    <a:lstStyle/>
                    <a:p>
                      <a:pPr marL="0" lvl="0" indent="0" algn="ctr" rtl="0">
                        <a:spcBef>
                          <a:spcPts val="0"/>
                        </a:spcBef>
                        <a:spcAft>
                          <a:spcPts val="0"/>
                        </a:spcAft>
                        <a:buNone/>
                      </a:pPr>
                      <a:r>
                        <a:rPr lang="zh-CN"/>
                        <a:t>2</a:t>
                      </a:r>
                      <a:endParaRPr/>
                    </a:p>
                  </a:txBody>
                  <a:tcPr marL="91425" marR="91425" marT="91425" marB="91425"/>
                </a:tc>
                <a:extLst>
                  <a:ext uri="{0D108BD9-81ED-4DB2-BD59-A6C34878D82A}">
                    <a16:rowId xmlns:a16="http://schemas.microsoft.com/office/drawing/2014/main" val="10003"/>
                  </a:ext>
                </a:extLst>
              </a:tr>
              <a:tr h="354203">
                <a:tc>
                  <a:txBody>
                    <a:bodyPr/>
                    <a:lstStyle/>
                    <a:p>
                      <a:pPr marL="0" lvl="0" indent="0" algn="ctr" rtl="0">
                        <a:spcBef>
                          <a:spcPts val="0"/>
                        </a:spcBef>
                        <a:spcAft>
                          <a:spcPts val="0"/>
                        </a:spcAft>
                        <a:buNone/>
                      </a:pPr>
                      <a:r>
                        <a:rPr lang="zh-CN">
                          <a:solidFill>
                            <a:schemeClr val="dk1"/>
                          </a:solidFill>
                        </a:rPr>
                        <a:t>FOM</a:t>
                      </a:r>
                      <a:endParaRPr>
                        <a:solidFill>
                          <a:schemeClr val="dk1"/>
                        </a:solidFill>
                      </a:endParaRPr>
                    </a:p>
                  </a:txBody>
                  <a:tcPr marL="91425" marR="91425" marT="91425" marB="91425"/>
                </a:tc>
                <a:tc>
                  <a:txBody>
                    <a:bodyPr/>
                    <a:lstStyle/>
                    <a:p>
                      <a:pPr marL="0" lvl="0" indent="0" algn="ctr" rtl="0">
                        <a:spcBef>
                          <a:spcPts val="0"/>
                        </a:spcBef>
                        <a:spcAft>
                          <a:spcPts val="0"/>
                        </a:spcAft>
                        <a:buNone/>
                      </a:pPr>
                      <a:r>
                        <a:rPr lang="zh-CN"/>
                        <a:t>0.2579</a:t>
                      </a:r>
                      <a:endParaRPr/>
                    </a:p>
                  </a:txBody>
                  <a:tcPr marL="91425" marR="91425" marT="91425" marB="91425"/>
                </a:tc>
                <a:tc>
                  <a:txBody>
                    <a:bodyPr/>
                    <a:lstStyle/>
                    <a:p>
                      <a:pPr marL="0" lvl="0" indent="0" algn="ctr" rtl="0">
                        <a:spcBef>
                          <a:spcPts val="0"/>
                        </a:spcBef>
                        <a:spcAft>
                          <a:spcPts val="0"/>
                        </a:spcAft>
                        <a:buNone/>
                      </a:pPr>
                      <a:r>
                        <a:rPr lang="zh-CN" dirty="0">
                          <a:solidFill>
                            <a:schemeClr val="dk1"/>
                          </a:solidFill>
                        </a:rPr>
                        <a:t>kmeans</a:t>
                      </a:r>
                      <a:endParaRPr dirty="0"/>
                    </a:p>
                  </a:txBody>
                  <a:tcPr marL="91425" marR="91425" marT="91425" marB="91425"/>
                </a:tc>
                <a:tc>
                  <a:txBody>
                    <a:bodyPr/>
                    <a:lstStyle/>
                    <a:p>
                      <a:pPr marL="0" lvl="0" indent="0" algn="ctr" rtl="0">
                        <a:spcBef>
                          <a:spcPts val="0"/>
                        </a:spcBef>
                        <a:spcAft>
                          <a:spcPts val="0"/>
                        </a:spcAft>
                        <a:buNone/>
                      </a:pPr>
                      <a:r>
                        <a:rPr lang="zh-CN" dirty="0"/>
                        <a:t>6</a:t>
                      </a:r>
                      <a:endParaRPr dirty="0"/>
                    </a:p>
                  </a:txBody>
                  <a:tcPr marL="91425" marR="91425" marT="91425" marB="91425"/>
                </a:tc>
                <a:extLst>
                  <a:ext uri="{0D108BD9-81ED-4DB2-BD59-A6C34878D82A}">
                    <a16:rowId xmlns:a16="http://schemas.microsoft.com/office/drawing/2014/main" val="10004"/>
                  </a:ext>
                </a:extLst>
              </a:tr>
            </a:tbl>
          </a:graphicData>
        </a:graphic>
      </p:graphicFrame>
      <p:pic>
        <p:nvPicPr>
          <p:cNvPr id="507" name="Google Shape;507;p50"/>
          <p:cNvPicPr preferRelativeResize="0"/>
          <p:nvPr/>
        </p:nvPicPr>
        <p:blipFill>
          <a:blip r:embed="rId3">
            <a:alphaModFix/>
          </a:blip>
          <a:stretch>
            <a:fillRect/>
          </a:stretch>
        </p:blipFill>
        <p:spPr>
          <a:xfrm>
            <a:off x="255427" y="1537855"/>
            <a:ext cx="6824245" cy="4045003"/>
          </a:xfrm>
          <a:prstGeom prst="rect">
            <a:avLst/>
          </a:prstGeom>
          <a:noFill/>
          <a:ln>
            <a:noFill/>
          </a:ln>
        </p:spPr>
      </p:pic>
      <p:pic>
        <p:nvPicPr>
          <p:cNvPr id="508" name="Google Shape;508;p50"/>
          <p:cNvPicPr preferRelativeResize="0"/>
          <p:nvPr/>
        </p:nvPicPr>
        <p:blipFill>
          <a:blip r:embed="rId4">
            <a:alphaModFix/>
          </a:blip>
          <a:stretch>
            <a:fillRect/>
          </a:stretch>
        </p:blipFill>
        <p:spPr>
          <a:xfrm>
            <a:off x="8061009" y="1724718"/>
            <a:ext cx="2882475" cy="853548"/>
          </a:xfrm>
          <a:prstGeom prst="rect">
            <a:avLst/>
          </a:prstGeom>
          <a:noFill/>
          <a:ln>
            <a:noFill/>
          </a:ln>
        </p:spPr>
      </p:pic>
      <p:sp>
        <p:nvSpPr>
          <p:cNvPr id="3" name="矩形 2"/>
          <p:cNvSpPr/>
          <p:nvPr/>
        </p:nvSpPr>
        <p:spPr>
          <a:xfrm>
            <a:off x="767794" y="5791830"/>
            <a:ext cx="902812" cy="461665"/>
          </a:xfrm>
          <a:prstGeom prst="rect">
            <a:avLst/>
          </a:prstGeom>
        </p:spPr>
        <p:txBody>
          <a:bodyPr wrap="none">
            <a:spAutoFit/>
          </a:bodyPr>
          <a:lstStyle/>
          <a:p>
            <a:pPr lvl="0" algn="ctr"/>
            <a:r>
              <a:rPr lang="en-US" altLang="zh-CN" sz="2400" dirty="0">
                <a:solidFill>
                  <a:schemeClr val="dk1"/>
                </a:solidFill>
              </a:rPr>
              <a:t>APN </a:t>
            </a:r>
            <a:endParaRPr lang="en-US" altLang="zh-TW" sz="2400" dirty="0">
              <a:solidFill>
                <a:schemeClr val="dk1"/>
              </a:solidFill>
            </a:endParaRPr>
          </a:p>
        </p:txBody>
      </p:sp>
      <p:sp>
        <p:nvSpPr>
          <p:cNvPr id="11" name="矩形 10"/>
          <p:cNvSpPr/>
          <p:nvPr/>
        </p:nvSpPr>
        <p:spPr>
          <a:xfrm>
            <a:off x="2575816" y="5791830"/>
            <a:ext cx="697627" cy="461665"/>
          </a:xfrm>
          <a:prstGeom prst="rect">
            <a:avLst/>
          </a:prstGeom>
        </p:spPr>
        <p:txBody>
          <a:bodyPr wrap="none">
            <a:spAutoFit/>
          </a:bodyPr>
          <a:lstStyle/>
          <a:p>
            <a:pPr lvl="0" algn="ctr"/>
            <a:r>
              <a:rPr lang="en-US" altLang="zh-CN" sz="2400" dirty="0" smtClean="0">
                <a:solidFill>
                  <a:schemeClr val="dk1"/>
                </a:solidFill>
              </a:rPr>
              <a:t>AD </a:t>
            </a:r>
            <a:endParaRPr lang="en-US" altLang="zh-TW" sz="2400" dirty="0">
              <a:solidFill>
                <a:schemeClr val="dk1"/>
              </a:solidFill>
            </a:endParaRPr>
          </a:p>
        </p:txBody>
      </p:sp>
      <p:sp>
        <p:nvSpPr>
          <p:cNvPr id="12" name="矩形 11"/>
          <p:cNvSpPr/>
          <p:nvPr/>
        </p:nvSpPr>
        <p:spPr>
          <a:xfrm>
            <a:off x="4188225" y="5791829"/>
            <a:ext cx="869149" cy="461665"/>
          </a:xfrm>
          <a:prstGeom prst="rect">
            <a:avLst/>
          </a:prstGeom>
        </p:spPr>
        <p:txBody>
          <a:bodyPr wrap="none">
            <a:spAutoFit/>
          </a:bodyPr>
          <a:lstStyle/>
          <a:p>
            <a:pPr lvl="0" algn="ctr"/>
            <a:r>
              <a:rPr lang="en-US" altLang="zh-CN" sz="2400" dirty="0" smtClean="0">
                <a:solidFill>
                  <a:schemeClr val="dk1"/>
                </a:solidFill>
              </a:rPr>
              <a:t>ADM</a:t>
            </a:r>
            <a:endParaRPr lang="en-US" altLang="zh-TW" sz="2400" dirty="0">
              <a:solidFill>
                <a:schemeClr val="dk1"/>
              </a:solidFill>
            </a:endParaRPr>
          </a:p>
        </p:txBody>
      </p:sp>
      <p:sp>
        <p:nvSpPr>
          <p:cNvPr id="13" name="矩形 12"/>
          <p:cNvSpPr/>
          <p:nvPr/>
        </p:nvSpPr>
        <p:spPr>
          <a:xfrm>
            <a:off x="5887200" y="5791830"/>
            <a:ext cx="867545" cy="461665"/>
          </a:xfrm>
          <a:prstGeom prst="rect">
            <a:avLst/>
          </a:prstGeom>
        </p:spPr>
        <p:txBody>
          <a:bodyPr wrap="none">
            <a:spAutoFit/>
          </a:bodyPr>
          <a:lstStyle/>
          <a:p>
            <a:pPr lvl="0" algn="ctr"/>
            <a:r>
              <a:rPr lang="en-US" altLang="zh-CN" sz="2400" dirty="0" smtClean="0">
                <a:solidFill>
                  <a:schemeClr val="dk1"/>
                </a:solidFill>
              </a:rPr>
              <a:t>FOM</a:t>
            </a:r>
            <a:endParaRPr lang="en-US" altLang="zh-TW" sz="2400" dirty="0">
              <a:solidFill>
                <a:schemeClr val="dk1"/>
              </a:solidFill>
            </a:endParaRPr>
          </a:p>
        </p:txBody>
      </p:sp>
      <p:sp>
        <p:nvSpPr>
          <p:cNvPr id="14" name="矩形 13"/>
          <p:cNvSpPr/>
          <p:nvPr/>
        </p:nvSpPr>
        <p:spPr>
          <a:xfrm>
            <a:off x="11087194" y="218508"/>
            <a:ext cx="822661" cy="369332"/>
          </a:xfrm>
          <a:prstGeom prst="rect">
            <a:avLst/>
          </a:prstGeom>
        </p:spPr>
        <p:txBody>
          <a:bodyPr wrap="none">
            <a:spAutoFit/>
          </a:bodyPr>
          <a:lstStyle/>
          <a:p>
            <a:pPr lvl="0" algn="ctr"/>
            <a:r>
              <a:rPr lang="en-US" altLang="zh-TW" sz="1800" b="1" dirty="0" smtClean="0">
                <a:solidFill>
                  <a:srgbClr val="2F5597"/>
                </a:solidFill>
                <a:latin typeface="Poppins"/>
                <a:ea typeface="Poppins"/>
                <a:cs typeface="Poppins"/>
                <a:sym typeface="Poppins"/>
              </a:rPr>
              <a:t>27</a:t>
            </a:r>
            <a:r>
              <a:rPr lang="en-US" altLang="zh-CN" sz="1800" b="1" dirty="0" smtClean="0">
                <a:solidFill>
                  <a:srgbClr val="2F5597"/>
                </a:solidFill>
                <a:latin typeface="Poppins"/>
                <a:ea typeface="Poppins"/>
                <a:cs typeface="Poppins"/>
                <a:sym typeface="Poppins"/>
              </a:rPr>
              <a:t>/33</a:t>
            </a:r>
            <a:endParaRPr lang="zh-CN" altLang="en-US" sz="1050" b="1" dirty="0">
              <a:solidFill>
                <a:srgbClr val="2F5597"/>
              </a:solidFill>
              <a:latin typeface="Poppins"/>
              <a:ea typeface="Poppins"/>
              <a:cs typeface="Poppins"/>
              <a:sym typeface="Poppins"/>
            </a:endParaRPr>
          </a:p>
        </p:txBody>
      </p:sp>
    </p:spTree>
    <p:extLst>
      <p:ext uri="{BB962C8B-B14F-4D97-AF65-F5344CB8AC3E}">
        <p14:creationId xmlns:p14="http://schemas.microsoft.com/office/powerpoint/2010/main" val="1504341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7"/>
          <p:cNvSpPr/>
          <p:nvPr/>
        </p:nvSpPr>
        <p:spPr>
          <a:xfrm>
            <a:off x="245805" y="294968"/>
            <a:ext cx="1961536" cy="1696064"/>
          </a:xfrm>
          <a:prstGeom prst="rect">
            <a:avLst/>
          </a:prstGeom>
          <a:solidFill>
            <a:srgbClr val="1C48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08" name="Google Shape;208;p27"/>
          <p:cNvSpPr/>
          <p:nvPr/>
        </p:nvSpPr>
        <p:spPr>
          <a:xfrm>
            <a:off x="9984658" y="4866967"/>
            <a:ext cx="1961536" cy="1696064"/>
          </a:xfrm>
          <a:prstGeom prst="rect">
            <a:avLst/>
          </a:prstGeom>
          <a:solidFill>
            <a:srgbClr val="1C48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09" name="Google Shape;209;p27"/>
          <p:cNvSpPr/>
          <p:nvPr/>
        </p:nvSpPr>
        <p:spPr>
          <a:xfrm>
            <a:off x="403122" y="449825"/>
            <a:ext cx="11385755" cy="5958349"/>
          </a:xfrm>
          <a:prstGeom prst="roundRect">
            <a:avLst>
              <a:gd name="adj" fmla="val 156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10" name="Google Shape;210;p27"/>
          <p:cNvSpPr/>
          <p:nvPr/>
        </p:nvSpPr>
        <p:spPr>
          <a:xfrm>
            <a:off x="1887301" y="2420811"/>
            <a:ext cx="1592179" cy="1592179"/>
          </a:xfrm>
          <a:prstGeom prst="ellipse">
            <a:avLst/>
          </a:prstGeom>
          <a:solidFill>
            <a:srgbClr val="1C48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13800" b="1" i="0" u="none" strike="noStrike" cap="none">
                <a:solidFill>
                  <a:schemeClr val="lt1"/>
                </a:solidFill>
                <a:latin typeface="Poppins"/>
                <a:ea typeface="Poppins"/>
                <a:cs typeface="Poppins"/>
                <a:sym typeface="Poppins"/>
              </a:rPr>
              <a:t>1</a:t>
            </a:r>
            <a:endParaRPr sz="13800" b="1" i="0" u="none" strike="noStrike" cap="none">
              <a:solidFill>
                <a:schemeClr val="lt1"/>
              </a:solidFill>
              <a:latin typeface="Poppins"/>
              <a:ea typeface="Poppins"/>
              <a:cs typeface="Poppins"/>
              <a:sym typeface="Poppins"/>
            </a:endParaRPr>
          </a:p>
        </p:txBody>
      </p:sp>
      <p:sp>
        <p:nvSpPr>
          <p:cNvPr id="211" name="Google Shape;211;p27"/>
          <p:cNvSpPr txBox="1"/>
          <p:nvPr/>
        </p:nvSpPr>
        <p:spPr>
          <a:xfrm>
            <a:off x="4476985" y="2420811"/>
            <a:ext cx="5760360" cy="769441"/>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zh-CN" sz="4400">
                <a:solidFill>
                  <a:srgbClr val="1C4885"/>
                </a:solidFill>
              </a:rPr>
              <a:t>研究動機與目的</a:t>
            </a:r>
            <a:endParaRPr/>
          </a:p>
        </p:txBody>
      </p:sp>
      <p:cxnSp>
        <p:nvCxnSpPr>
          <p:cNvPr id="212" name="Google Shape;212;p27"/>
          <p:cNvCxnSpPr/>
          <p:nvPr/>
        </p:nvCxnSpPr>
        <p:spPr>
          <a:xfrm>
            <a:off x="4663554" y="3428999"/>
            <a:ext cx="1112406" cy="0"/>
          </a:xfrm>
          <a:prstGeom prst="straightConnector1">
            <a:avLst/>
          </a:prstGeom>
          <a:noFill/>
          <a:ln w="25400" cap="flat" cmpd="sng">
            <a:solidFill>
              <a:srgbClr val="7F7F7F"/>
            </a:solidFill>
            <a:prstDash val="solid"/>
            <a:miter lim="800000"/>
            <a:headEnd type="none" w="sm" len="sm"/>
            <a:tailEnd type="none" w="sm" len="sm"/>
          </a:ln>
        </p:spPr>
      </p:cxnSp>
      <p:sp>
        <p:nvSpPr>
          <p:cNvPr id="213" name="Google Shape;213;p27"/>
          <p:cNvSpPr txBox="1"/>
          <p:nvPr/>
        </p:nvSpPr>
        <p:spPr>
          <a:xfrm>
            <a:off x="4593875" y="3674425"/>
            <a:ext cx="6054900" cy="338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CN" sz="1600">
                <a:solidFill>
                  <a:srgbClr val="262626"/>
                </a:solidFill>
                <a:latin typeface="Poppins"/>
                <a:ea typeface="Poppins"/>
                <a:cs typeface="Poppins"/>
                <a:sym typeface="Poppins"/>
              </a:rPr>
              <a:t>Research Motive &amp; Purpose</a:t>
            </a:r>
            <a:endParaRPr sz="1600" b="0" i="0" u="none" strike="noStrike" cap="none">
              <a:solidFill>
                <a:srgbClr val="262626"/>
              </a:solidFill>
              <a:latin typeface="Poppins"/>
              <a:ea typeface="Poppins"/>
              <a:cs typeface="Poppins"/>
              <a:sym typeface="Poppins"/>
            </a:endParaRPr>
          </a:p>
        </p:txBody>
      </p:sp>
    </p:spTree>
    <p:extLst>
      <p:ext uri="{BB962C8B-B14F-4D97-AF65-F5344CB8AC3E}">
        <p14:creationId xmlns:p14="http://schemas.microsoft.com/office/powerpoint/2010/main" val="33560360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51"/>
          <p:cNvSpPr/>
          <p:nvPr/>
        </p:nvSpPr>
        <p:spPr>
          <a:xfrm>
            <a:off x="245805" y="294968"/>
            <a:ext cx="1961400" cy="1696200"/>
          </a:xfrm>
          <a:prstGeom prst="rect">
            <a:avLst/>
          </a:prstGeom>
          <a:solidFill>
            <a:srgbClr val="1C48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15" name="Google Shape;515;p51"/>
          <p:cNvSpPr/>
          <p:nvPr/>
        </p:nvSpPr>
        <p:spPr>
          <a:xfrm>
            <a:off x="9984658" y="4866967"/>
            <a:ext cx="1961400" cy="1696200"/>
          </a:xfrm>
          <a:prstGeom prst="rect">
            <a:avLst/>
          </a:prstGeom>
          <a:solidFill>
            <a:srgbClr val="1C48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16" name="Google Shape;516;p51"/>
          <p:cNvSpPr/>
          <p:nvPr/>
        </p:nvSpPr>
        <p:spPr>
          <a:xfrm>
            <a:off x="403122" y="449825"/>
            <a:ext cx="11385900" cy="5958300"/>
          </a:xfrm>
          <a:prstGeom prst="roundRect">
            <a:avLst>
              <a:gd name="adj" fmla="val 156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17" name="Google Shape;517;p51"/>
          <p:cNvSpPr/>
          <p:nvPr/>
        </p:nvSpPr>
        <p:spPr>
          <a:xfrm>
            <a:off x="1887301" y="2420811"/>
            <a:ext cx="1592100" cy="1592100"/>
          </a:xfrm>
          <a:prstGeom prst="ellipse">
            <a:avLst/>
          </a:prstGeom>
          <a:solidFill>
            <a:srgbClr val="1C48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13800" b="1">
                <a:solidFill>
                  <a:schemeClr val="lt1"/>
                </a:solidFill>
                <a:latin typeface="Poppins"/>
                <a:ea typeface="Poppins"/>
                <a:cs typeface="Poppins"/>
                <a:sym typeface="Poppins"/>
              </a:rPr>
              <a:t>6</a:t>
            </a:r>
            <a:endParaRPr sz="13800" b="1">
              <a:solidFill>
                <a:schemeClr val="lt1"/>
              </a:solidFill>
              <a:latin typeface="Poppins"/>
              <a:ea typeface="Poppins"/>
              <a:cs typeface="Poppins"/>
              <a:sym typeface="Poppins"/>
            </a:endParaRPr>
          </a:p>
        </p:txBody>
      </p:sp>
      <p:sp>
        <p:nvSpPr>
          <p:cNvPr id="518" name="Google Shape;518;p51"/>
          <p:cNvSpPr txBox="1"/>
          <p:nvPr/>
        </p:nvSpPr>
        <p:spPr>
          <a:xfrm>
            <a:off x="4476985" y="2420811"/>
            <a:ext cx="5760300" cy="7695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zh-CN" sz="4400">
                <a:solidFill>
                  <a:srgbClr val="1C4885"/>
                </a:solidFill>
              </a:rPr>
              <a:t>總結</a:t>
            </a:r>
            <a:endParaRPr sz="4400">
              <a:solidFill>
                <a:srgbClr val="1C4885"/>
              </a:solidFill>
            </a:endParaRPr>
          </a:p>
          <a:p>
            <a:pPr marL="0" marR="0" lvl="0" indent="0" algn="just" rtl="0">
              <a:spcBef>
                <a:spcPts val="0"/>
              </a:spcBef>
              <a:spcAft>
                <a:spcPts val="0"/>
              </a:spcAft>
              <a:buNone/>
            </a:pPr>
            <a:endParaRPr sz="4400">
              <a:solidFill>
                <a:srgbClr val="1C4885"/>
              </a:solidFill>
            </a:endParaRPr>
          </a:p>
          <a:p>
            <a:pPr marL="0" marR="0" lvl="0" indent="0" algn="just" rtl="0">
              <a:spcBef>
                <a:spcPts val="0"/>
              </a:spcBef>
              <a:spcAft>
                <a:spcPts val="0"/>
              </a:spcAft>
              <a:buNone/>
            </a:pPr>
            <a:endParaRPr sz="4400">
              <a:solidFill>
                <a:srgbClr val="1C4885"/>
              </a:solidFill>
            </a:endParaRPr>
          </a:p>
        </p:txBody>
      </p:sp>
      <p:cxnSp>
        <p:nvCxnSpPr>
          <p:cNvPr id="519" name="Google Shape;519;p51"/>
          <p:cNvCxnSpPr/>
          <p:nvPr/>
        </p:nvCxnSpPr>
        <p:spPr>
          <a:xfrm>
            <a:off x="4663554" y="3428999"/>
            <a:ext cx="1112400" cy="0"/>
          </a:xfrm>
          <a:prstGeom prst="straightConnector1">
            <a:avLst/>
          </a:prstGeom>
          <a:noFill/>
          <a:ln w="25400" cap="flat" cmpd="sng">
            <a:solidFill>
              <a:srgbClr val="7F7F7F"/>
            </a:solidFill>
            <a:prstDash val="solid"/>
            <a:miter lim="800000"/>
            <a:headEnd type="none" w="sm" len="sm"/>
            <a:tailEnd type="none" w="sm" len="sm"/>
          </a:ln>
        </p:spPr>
      </p:cxnSp>
      <p:sp>
        <p:nvSpPr>
          <p:cNvPr id="520" name="Google Shape;520;p51"/>
          <p:cNvSpPr txBox="1"/>
          <p:nvPr/>
        </p:nvSpPr>
        <p:spPr>
          <a:xfrm>
            <a:off x="4593875" y="3674425"/>
            <a:ext cx="6054900" cy="3387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Font typeface="Arial"/>
              <a:buNone/>
            </a:pPr>
            <a:r>
              <a:rPr lang="zh-CN">
                <a:solidFill>
                  <a:schemeClr val="dk1"/>
                </a:solidFill>
                <a:latin typeface="Poppins"/>
                <a:ea typeface="Poppins"/>
                <a:cs typeface="Poppins"/>
                <a:sym typeface="Poppins"/>
              </a:rPr>
              <a:t>Conclusion</a:t>
            </a:r>
            <a:endParaRPr>
              <a:solidFill>
                <a:schemeClr val="dk1"/>
              </a:solidFill>
              <a:latin typeface="Poppins"/>
              <a:ea typeface="Poppins"/>
              <a:cs typeface="Poppins"/>
              <a:sym typeface="Poppins"/>
            </a:endParaRPr>
          </a:p>
          <a:p>
            <a:pPr marL="0" lvl="0" indent="0" algn="just" rtl="0">
              <a:spcBef>
                <a:spcPts val="0"/>
              </a:spcBef>
              <a:spcAft>
                <a:spcPts val="0"/>
              </a:spcAft>
              <a:buClr>
                <a:schemeClr val="dk1"/>
              </a:buClr>
              <a:buFont typeface="Arial"/>
              <a:buNone/>
            </a:pPr>
            <a:endParaRPr>
              <a:solidFill>
                <a:schemeClr val="dk1"/>
              </a:solidFill>
              <a:latin typeface="Poppins"/>
              <a:ea typeface="Poppins"/>
              <a:cs typeface="Poppins"/>
              <a:sym typeface="Poppin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03;p50"/>
          <p:cNvSpPr txBox="1"/>
          <p:nvPr/>
        </p:nvSpPr>
        <p:spPr>
          <a:xfrm>
            <a:off x="255428" y="328550"/>
            <a:ext cx="8029500" cy="7695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zh-TW" altLang="en-US" sz="3600" dirty="0" smtClean="0">
                <a:solidFill>
                  <a:srgbClr val="1C4885"/>
                </a:solidFill>
              </a:rPr>
              <a:t>總結</a:t>
            </a:r>
            <a:endParaRPr sz="600" dirty="0"/>
          </a:p>
        </p:txBody>
      </p:sp>
      <p:sp>
        <p:nvSpPr>
          <p:cNvPr id="8" name="矩形 7"/>
          <p:cNvSpPr/>
          <p:nvPr/>
        </p:nvSpPr>
        <p:spPr>
          <a:xfrm>
            <a:off x="1462750" y="1869445"/>
            <a:ext cx="7232394" cy="1938992"/>
          </a:xfrm>
          <a:prstGeom prst="rect">
            <a:avLst/>
          </a:prstGeom>
        </p:spPr>
        <p:txBody>
          <a:bodyPr wrap="square">
            <a:spAutoFit/>
          </a:bodyPr>
          <a:lstStyle/>
          <a:p>
            <a:pPr>
              <a:lnSpc>
                <a:spcPct val="150000"/>
              </a:lnSpc>
            </a:pPr>
            <a:r>
              <a:rPr lang="zh-TW" altLang="en-US" sz="2400" dirty="0" smtClean="0"/>
              <a:t>方法</a:t>
            </a:r>
            <a:r>
              <a:rPr lang="en-US" altLang="zh-TW" sz="2400" dirty="0" smtClean="0"/>
              <a:t>:</a:t>
            </a:r>
            <a:r>
              <a:rPr lang="zh-TW" altLang="en-US" sz="2400" dirty="0" smtClean="0"/>
              <a:t>   PCA 和 SVD</a:t>
            </a:r>
            <a:endParaRPr lang="en-US" altLang="zh-TW" sz="2400" dirty="0" smtClean="0"/>
          </a:p>
          <a:p>
            <a:pPr>
              <a:lnSpc>
                <a:spcPct val="150000"/>
              </a:lnSpc>
            </a:pPr>
            <a:r>
              <a:rPr lang="zh-TW" altLang="en-US" sz="2400" dirty="0"/>
              <a:t>衡量方式</a:t>
            </a:r>
            <a:r>
              <a:rPr lang="en-US" altLang="zh-TW" sz="2400" dirty="0"/>
              <a:t>:</a:t>
            </a:r>
            <a:r>
              <a:rPr lang="zh-TW" altLang="en-US" sz="2400" dirty="0"/>
              <a:t> Coranking Matrix與LCMC驗證</a:t>
            </a:r>
          </a:p>
          <a:p>
            <a:endParaRPr lang="zh-TW" altLang="en-US" sz="2400" dirty="0"/>
          </a:p>
          <a:p>
            <a:endParaRPr lang="zh-TW" altLang="en-US" sz="2400" dirty="0"/>
          </a:p>
        </p:txBody>
      </p:sp>
      <p:sp>
        <p:nvSpPr>
          <p:cNvPr id="12" name="矩形 11"/>
          <p:cNvSpPr/>
          <p:nvPr/>
        </p:nvSpPr>
        <p:spPr>
          <a:xfrm>
            <a:off x="1462750" y="3412599"/>
            <a:ext cx="7232394" cy="2123658"/>
          </a:xfrm>
          <a:prstGeom prst="rect">
            <a:avLst/>
          </a:prstGeom>
        </p:spPr>
        <p:txBody>
          <a:bodyPr wrap="square">
            <a:spAutoFit/>
          </a:bodyPr>
          <a:lstStyle/>
          <a:p>
            <a:pPr>
              <a:lnSpc>
                <a:spcPct val="150000"/>
              </a:lnSpc>
            </a:pPr>
            <a:endParaRPr lang="en-US" altLang="zh-TW" sz="2400" dirty="0" smtClean="0"/>
          </a:p>
          <a:p>
            <a:pPr>
              <a:lnSpc>
                <a:spcPct val="150000"/>
              </a:lnSpc>
            </a:pPr>
            <a:r>
              <a:rPr lang="zh-TW" altLang="en-US" sz="2400" dirty="0"/>
              <a:t>方法</a:t>
            </a:r>
            <a:r>
              <a:rPr lang="en-US" altLang="zh-TW" sz="2400" dirty="0"/>
              <a:t>:</a:t>
            </a:r>
            <a:r>
              <a:rPr lang="zh-TW" altLang="en-US" sz="2400" dirty="0"/>
              <a:t> Hierarchical和 Kmeans</a:t>
            </a:r>
            <a:endParaRPr lang="en-US" altLang="zh-TW" sz="2400" dirty="0"/>
          </a:p>
          <a:p>
            <a:pPr lvl="0" algn="just">
              <a:lnSpc>
                <a:spcPct val="150000"/>
              </a:lnSpc>
            </a:pPr>
            <a:r>
              <a:rPr lang="zh-TW" altLang="en-US" sz="2400" dirty="0"/>
              <a:t>衡量方式</a:t>
            </a:r>
            <a:r>
              <a:rPr lang="en-US" altLang="zh-TW" sz="2400" dirty="0"/>
              <a:t>:</a:t>
            </a:r>
            <a:r>
              <a:rPr lang="zh-TW" altLang="en-US" sz="2400" dirty="0"/>
              <a:t> </a:t>
            </a:r>
            <a:r>
              <a:rPr lang="en-US" altLang="zh-CN" sz="2400" dirty="0"/>
              <a:t>Internal</a:t>
            </a:r>
            <a:r>
              <a:rPr lang="zh-TW" altLang="en-US" sz="2400" dirty="0"/>
              <a:t>與</a:t>
            </a:r>
            <a:r>
              <a:rPr lang="en-US" altLang="zh-TW" sz="2400" dirty="0"/>
              <a:t>Stability</a:t>
            </a:r>
            <a:endParaRPr lang="zh-TW" altLang="en-US" sz="2400" dirty="0"/>
          </a:p>
          <a:p>
            <a:endParaRPr lang="zh-TW" altLang="en-US" sz="2400" dirty="0"/>
          </a:p>
        </p:txBody>
      </p:sp>
      <p:sp>
        <p:nvSpPr>
          <p:cNvPr id="13" name="向右箭號 12"/>
          <p:cNvSpPr/>
          <p:nvPr/>
        </p:nvSpPr>
        <p:spPr>
          <a:xfrm>
            <a:off x="7685315" y="2566203"/>
            <a:ext cx="888099" cy="393507"/>
          </a:xfrm>
          <a:prstGeom prst="right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a:off x="8870957" y="2439790"/>
            <a:ext cx="1422219" cy="646331"/>
          </a:xfrm>
          <a:prstGeom prst="rect">
            <a:avLst/>
          </a:prstGeom>
        </p:spPr>
        <p:txBody>
          <a:bodyPr wrap="square">
            <a:spAutoFit/>
          </a:bodyPr>
          <a:lstStyle/>
          <a:p>
            <a:r>
              <a:rPr lang="zh-TW" altLang="en-US" sz="3600" dirty="0">
                <a:solidFill>
                  <a:srgbClr val="2F5597"/>
                </a:solidFill>
              </a:rPr>
              <a:t>PCA</a:t>
            </a:r>
          </a:p>
        </p:txBody>
      </p:sp>
      <p:sp>
        <p:nvSpPr>
          <p:cNvPr id="15" name="矩形 14"/>
          <p:cNvSpPr/>
          <p:nvPr/>
        </p:nvSpPr>
        <p:spPr>
          <a:xfrm>
            <a:off x="844807" y="3325532"/>
            <a:ext cx="1620957" cy="523220"/>
          </a:xfrm>
          <a:prstGeom prst="rect">
            <a:avLst/>
          </a:prstGeom>
          <a:ln w="28575">
            <a:solidFill>
              <a:srgbClr val="3C78D8"/>
            </a:solidFill>
          </a:ln>
        </p:spPr>
        <p:txBody>
          <a:bodyPr wrap="none">
            <a:spAutoFit/>
          </a:bodyPr>
          <a:lstStyle/>
          <a:p>
            <a:r>
              <a:rPr lang="zh-TW" altLang="en-US" sz="2800" dirty="0"/>
              <a:t>群集分析</a:t>
            </a:r>
            <a:endParaRPr lang="en-US" altLang="zh-TW" sz="2800" dirty="0"/>
          </a:p>
        </p:txBody>
      </p:sp>
      <p:sp>
        <p:nvSpPr>
          <p:cNvPr id="17" name="矩形 16"/>
          <p:cNvSpPr/>
          <p:nvPr/>
        </p:nvSpPr>
        <p:spPr>
          <a:xfrm>
            <a:off x="844807" y="1259158"/>
            <a:ext cx="1620957" cy="523220"/>
          </a:xfrm>
          <a:prstGeom prst="rect">
            <a:avLst/>
          </a:prstGeom>
          <a:ln w="28575">
            <a:solidFill>
              <a:srgbClr val="3C78D8"/>
            </a:solidFill>
          </a:ln>
        </p:spPr>
        <p:txBody>
          <a:bodyPr wrap="none">
            <a:spAutoFit/>
          </a:bodyPr>
          <a:lstStyle/>
          <a:p>
            <a:pPr lvl="0"/>
            <a:r>
              <a:rPr lang="zh-TW" altLang="en-US" sz="2800" dirty="0"/>
              <a:t>維度</a:t>
            </a:r>
            <a:r>
              <a:rPr lang="zh-TW" altLang="en-US" sz="2800" dirty="0" smtClean="0"/>
              <a:t>縮減</a:t>
            </a:r>
            <a:endParaRPr lang="en-US" altLang="zh-TW" sz="2800" dirty="0"/>
          </a:p>
        </p:txBody>
      </p:sp>
      <p:sp>
        <p:nvSpPr>
          <p:cNvPr id="18" name="矩形 17"/>
          <p:cNvSpPr/>
          <p:nvPr/>
        </p:nvSpPr>
        <p:spPr>
          <a:xfrm>
            <a:off x="2581953" y="5349855"/>
            <a:ext cx="8243890" cy="954107"/>
          </a:xfrm>
          <a:prstGeom prst="rect">
            <a:avLst/>
          </a:prstGeom>
        </p:spPr>
        <p:txBody>
          <a:bodyPr wrap="square">
            <a:spAutoFit/>
          </a:bodyPr>
          <a:lstStyle/>
          <a:p>
            <a:r>
              <a:rPr lang="en-US" altLang="zh-TW" sz="2800" dirty="0" smtClean="0">
                <a:solidFill>
                  <a:srgbClr val="2F5597"/>
                </a:solidFill>
              </a:rPr>
              <a:t>Data A &amp;B    </a:t>
            </a:r>
            <a:r>
              <a:rPr lang="zh-TW" altLang="en-US" sz="2800" dirty="0" smtClean="0">
                <a:solidFill>
                  <a:srgbClr val="2F5597"/>
                </a:solidFill>
              </a:rPr>
              <a:t>Hierarchical分</a:t>
            </a:r>
            <a:r>
              <a:rPr lang="zh-TW" altLang="en-US" sz="2800" dirty="0">
                <a:solidFill>
                  <a:srgbClr val="2F5597"/>
                </a:solidFill>
              </a:rPr>
              <a:t>兩</a:t>
            </a:r>
            <a:r>
              <a:rPr lang="zh-TW" altLang="en-US" sz="2800" dirty="0" smtClean="0">
                <a:solidFill>
                  <a:srgbClr val="2F5597"/>
                </a:solidFill>
              </a:rPr>
              <a:t>群</a:t>
            </a:r>
            <a:endParaRPr lang="en-US" altLang="zh-TW" sz="2800" dirty="0" smtClean="0">
              <a:solidFill>
                <a:srgbClr val="2F5597"/>
              </a:solidFill>
            </a:endParaRPr>
          </a:p>
          <a:p>
            <a:r>
              <a:rPr lang="en-US" altLang="zh-TW" sz="2800" dirty="0" smtClean="0">
                <a:solidFill>
                  <a:srgbClr val="2F5597"/>
                </a:solidFill>
              </a:rPr>
              <a:t>Data C         </a:t>
            </a:r>
            <a:r>
              <a:rPr lang="zh-TW" altLang="en-US" sz="2800" dirty="0" smtClean="0">
                <a:solidFill>
                  <a:srgbClr val="2F5597"/>
                </a:solidFill>
              </a:rPr>
              <a:t>並沒有</a:t>
            </a:r>
            <a:r>
              <a:rPr lang="zh-TW" altLang="en-US" sz="2800" dirty="0">
                <a:solidFill>
                  <a:srgbClr val="2F5597"/>
                </a:solidFill>
              </a:rPr>
              <a:t>特別適合哪種分群方法</a:t>
            </a:r>
          </a:p>
        </p:txBody>
      </p:sp>
      <p:sp>
        <p:nvSpPr>
          <p:cNvPr id="19" name="向右箭號 18"/>
          <p:cNvSpPr/>
          <p:nvPr/>
        </p:nvSpPr>
        <p:spPr>
          <a:xfrm>
            <a:off x="1211235" y="5630156"/>
            <a:ext cx="888099" cy="393507"/>
          </a:xfrm>
          <a:prstGeom prst="right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p:cNvSpPr/>
          <p:nvPr/>
        </p:nvSpPr>
        <p:spPr>
          <a:xfrm>
            <a:off x="11077576" y="218508"/>
            <a:ext cx="841897" cy="369332"/>
          </a:xfrm>
          <a:prstGeom prst="rect">
            <a:avLst/>
          </a:prstGeom>
        </p:spPr>
        <p:txBody>
          <a:bodyPr wrap="none">
            <a:spAutoFit/>
          </a:bodyPr>
          <a:lstStyle/>
          <a:p>
            <a:pPr lvl="0" algn="ctr"/>
            <a:r>
              <a:rPr lang="en-US" altLang="zh-TW" sz="1800" b="1" dirty="0" smtClean="0">
                <a:solidFill>
                  <a:srgbClr val="2F5597"/>
                </a:solidFill>
                <a:latin typeface="Poppins"/>
                <a:ea typeface="Poppins"/>
                <a:cs typeface="Poppins"/>
                <a:sym typeface="Poppins"/>
              </a:rPr>
              <a:t>29</a:t>
            </a:r>
            <a:r>
              <a:rPr lang="en-US" altLang="zh-CN" sz="1800" b="1" dirty="0" smtClean="0">
                <a:solidFill>
                  <a:srgbClr val="2F5597"/>
                </a:solidFill>
                <a:latin typeface="Poppins"/>
                <a:ea typeface="Poppins"/>
                <a:cs typeface="Poppins"/>
                <a:sym typeface="Poppins"/>
              </a:rPr>
              <a:t>/33</a:t>
            </a:r>
            <a:endParaRPr lang="zh-CN" altLang="en-US" sz="1050" b="1" dirty="0">
              <a:solidFill>
                <a:srgbClr val="2F5597"/>
              </a:solidFill>
              <a:latin typeface="Poppins"/>
              <a:ea typeface="Poppins"/>
              <a:cs typeface="Poppins"/>
              <a:sym typeface="Poppins"/>
            </a:endParaRPr>
          </a:p>
        </p:txBody>
      </p:sp>
    </p:spTree>
    <p:extLst>
      <p:ext uri="{BB962C8B-B14F-4D97-AF65-F5344CB8AC3E}">
        <p14:creationId xmlns:p14="http://schemas.microsoft.com/office/powerpoint/2010/main" val="35443407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7" name="Google Shape;527;p52"/>
          <p:cNvSpPr txBox="1"/>
          <p:nvPr/>
        </p:nvSpPr>
        <p:spPr>
          <a:xfrm>
            <a:off x="319000" y="174938"/>
            <a:ext cx="8029500" cy="7695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zh-CN" sz="3600" dirty="0" smtClean="0">
                <a:solidFill>
                  <a:srgbClr val="1C4885"/>
                </a:solidFill>
              </a:rPr>
              <a:t>問題</a:t>
            </a:r>
            <a:r>
              <a:rPr lang="zh-TW" altLang="en-US" sz="3600" dirty="0">
                <a:solidFill>
                  <a:srgbClr val="1C4885"/>
                </a:solidFill>
              </a:rPr>
              <a:t>探討</a:t>
            </a:r>
            <a:endParaRPr sz="600" dirty="0"/>
          </a:p>
        </p:txBody>
      </p:sp>
      <p:sp>
        <p:nvSpPr>
          <p:cNvPr id="6" name="文字方塊 5"/>
          <p:cNvSpPr txBox="1"/>
          <p:nvPr/>
        </p:nvSpPr>
        <p:spPr>
          <a:xfrm>
            <a:off x="1016992" y="1844675"/>
            <a:ext cx="9869544" cy="2677656"/>
          </a:xfrm>
          <a:prstGeom prst="rect">
            <a:avLst/>
          </a:prstGeom>
          <a:noFill/>
        </p:spPr>
        <p:txBody>
          <a:bodyPr wrap="square" rtlCol="0">
            <a:spAutoFit/>
          </a:bodyPr>
          <a:lstStyle/>
          <a:p>
            <a:r>
              <a:rPr lang="en-US" altLang="zh-TW" sz="2400" dirty="0" smtClean="0">
                <a:solidFill>
                  <a:schemeClr val="tx1"/>
                </a:solidFill>
              </a:rPr>
              <a:t>1.</a:t>
            </a:r>
            <a:r>
              <a:rPr lang="zh-TW" altLang="en-US" sz="2400" dirty="0" smtClean="0">
                <a:solidFill>
                  <a:schemeClr val="tx1"/>
                </a:solidFill>
              </a:rPr>
              <a:t>可以先篩選出比較具有資訊的變數 再對資料進行分析</a:t>
            </a:r>
            <a:endParaRPr lang="en-US" altLang="zh-TW" sz="2400" dirty="0" smtClean="0">
              <a:solidFill>
                <a:schemeClr val="tx1"/>
              </a:solidFill>
            </a:endParaRPr>
          </a:p>
          <a:p>
            <a:endParaRPr lang="en-US" altLang="zh-TW" sz="2400" dirty="0" smtClean="0">
              <a:solidFill>
                <a:schemeClr val="tx1"/>
              </a:solidFill>
            </a:endParaRPr>
          </a:p>
          <a:p>
            <a:r>
              <a:rPr lang="en-US" altLang="zh-TW" sz="2400" dirty="0" smtClean="0">
                <a:solidFill>
                  <a:schemeClr val="tx1"/>
                </a:solidFill>
              </a:rPr>
              <a:t>2.</a:t>
            </a:r>
            <a:r>
              <a:rPr lang="zh-TW" altLang="en-US" sz="2400" dirty="0" smtClean="0">
                <a:solidFill>
                  <a:schemeClr val="tx1"/>
                </a:solidFill>
              </a:rPr>
              <a:t>原始資料中，有許多變數有偏態的情況，應該先對變數進行合適的資料轉換</a:t>
            </a:r>
            <a:endParaRPr lang="en-US" altLang="zh-TW" sz="2400" dirty="0" smtClean="0">
              <a:solidFill>
                <a:schemeClr val="tx1"/>
              </a:solidFill>
            </a:endParaRPr>
          </a:p>
          <a:p>
            <a:endParaRPr lang="en-US" altLang="zh-TW" sz="2400" dirty="0" smtClean="0">
              <a:solidFill>
                <a:schemeClr val="tx1"/>
              </a:solidFill>
            </a:endParaRPr>
          </a:p>
          <a:p>
            <a:r>
              <a:rPr lang="en-US" altLang="zh-TW" sz="2400" dirty="0" smtClean="0">
                <a:solidFill>
                  <a:schemeClr val="tx1"/>
                </a:solidFill>
              </a:rPr>
              <a:t>3.</a:t>
            </a:r>
            <a:r>
              <a:rPr lang="zh-TW" altLang="en-US" sz="2400" dirty="0" smtClean="0">
                <a:solidFill>
                  <a:schemeClr val="tx1"/>
                </a:solidFill>
              </a:rPr>
              <a:t>原始資料中並沒有公司的產業類別資料，每個產業的財務比率特性有些不同，如果加入產業別的資料可能可以使分群表現更加</a:t>
            </a:r>
            <a:endParaRPr lang="zh-TW" altLang="en-US" sz="2400" dirty="0">
              <a:solidFill>
                <a:schemeClr val="tx1"/>
              </a:solidFill>
            </a:endParaRPr>
          </a:p>
        </p:txBody>
      </p:sp>
      <p:sp>
        <p:nvSpPr>
          <p:cNvPr id="25" name="矩形 24"/>
          <p:cNvSpPr/>
          <p:nvPr/>
        </p:nvSpPr>
        <p:spPr>
          <a:xfrm>
            <a:off x="11069561" y="218508"/>
            <a:ext cx="857928" cy="369332"/>
          </a:xfrm>
          <a:prstGeom prst="rect">
            <a:avLst/>
          </a:prstGeom>
        </p:spPr>
        <p:txBody>
          <a:bodyPr wrap="none">
            <a:spAutoFit/>
          </a:bodyPr>
          <a:lstStyle/>
          <a:p>
            <a:pPr lvl="0" algn="ctr"/>
            <a:r>
              <a:rPr lang="en-US" altLang="zh-TW" sz="1800" b="1" dirty="0" smtClean="0">
                <a:solidFill>
                  <a:srgbClr val="2F5597"/>
                </a:solidFill>
                <a:latin typeface="Poppins"/>
                <a:ea typeface="Poppins"/>
                <a:cs typeface="Poppins"/>
                <a:sym typeface="Poppins"/>
              </a:rPr>
              <a:t>30</a:t>
            </a:r>
            <a:r>
              <a:rPr lang="en-US" altLang="zh-CN" sz="1800" b="1" dirty="0" smtClean="0">
                <a:solidFill>
                  <a:srgbClr val="2F5597"/>
                </a:solidFill>
                <a:latin typeface="Poppins"/>
                <a:ea typeface="Poppins"/>
                <a:cs typeface="Poppins"/>
                <a:sym typeface="Poppins"/>
              </a:rPr>
              <a:t>/33</a:t>
            </a:r>
            <a:endParaRPr lang="zh-CN" altLang="en-US" sz="1050" b="1" dirty="0">
              <a:solidFill>
                <a:srgbClr val="2F5597"/>
              </a:solidFill>
              <a:latin typeface="Poppins"/>
              <a:ea typeface="Poppins"/>
              <a:cs typeface="Poppins"/>
              <a:sym typeface="Poppin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7" name="Google Shape;527;p52"/>
          <p:cNvSpPr txBox="1"/>
          <p:nvPr/>
        </p:nvSpPr>
        <p:spPr>
          <a:xfrm>
            <a:off x="319000" y="174938"/>
            <a:ext cx="8029500" cy="7695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zh-CN" sz="3600" dirty="0" smtClean="0">
                <a:solidFill>
                  <a:srgbClr val="1C4885"/>
                </a:solidFill>
              </a:rPr>
              <a:t>問題</a:t>
            </a:r>
            <a:r>
              <a:rPr lang="zh-TW" altLang="en-US" sz="3600" dirty="0">
                <a:solidFill>
                  <a:srgbClr val="1C4885"/>
                </a:solidFill>
              </a:rPr>
              <a:t>探討</a:t>
            </a:r>
            <a:endParaRPr sz="600" dirty="0"/>
          </a:p>
        </p:txBody>
      </p:sp>
      <p:pic>
        <p:nvPicPr>
          <p:cNvPr id="9" name="Google Shape;526;p52"/>
          <p:cNvPicPr preferRelativeResize="0"/>
          <p:nvPr/>
        </p:nvPicPr>
        <p:blipFill rotWithShape="1">
          <a:blip r:embed="rId3">
            <a:alphaModFix/>
          </a:blip>
          <a:srcRect l="294" t="210" r="5421"/>
          <a:stretch/>
        </p:blipFill>
        <p:spPr>
          <a:xfrm>
            <a:off x="319000" y="2381510"/>
            <a:ext cx="5123857" cy="3763143"/>
          </a:xfrm>
          <a:prstGeom prst="rect">
            <a:avLst/>
          </a:prstGeom>
          <a:noFill/>
          <a:ln>
            <a:noFill/>
          </a:ln>
        </p:spPr>
      </p:pic>
      <p:pic>
        <p:nvPicPr>
          <p:cNvPr id="10" name="Google Shape;539;p53"/>
          <p:cNvPicPr preferRelativeResize="0"/>
          <p:nvPr/>
        </p:nvPicPr>
        <p:blipFill rotWithShape="1">
          <a:blip r:embed="rId4">
            <a:alphaModFix/>
          </a:blip>
          <a:srcRect t="434" r="7613" b="503"/>
          <a:stretch/>
        </p:blipFill>
        <p:spPr>
          <a:xfrm>
            <a:off x="7107852" y="2381510"/>
            <a:ext cx="4370522" cy="3763143"/>
          </a:xfrm>
          <a:prstGeom prst="rect">
            <a:avLst/>
          </a:prstGeom>
          <a:noFill/>
          <a:ln>
            <a:noFill/>
          </a:ln>
        </p:spPr>
      </p:pic>
      <p:sp>
        <p:nvSpPr>
          <p:cNvPr id="13" name="Google Shape;459;p46"/>
          <p:cNvSpPr txBox="1"/>
          <p:nvPr/>
        </p:nvSpPr>
        <p:spPr>
          <a:xfrm>
            <a:off x="1616909" y="1613122"/>
            <a:ext cx="2858550" cy="526452"/>
          </a:xfrm>
          <a:prstGeom prst="rect">
            <a:avLst/>
          </a:prstGeom>
          <a:solidFill>
            <a:srgbClr val="3C78D8"/>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altLang="en-US" sz="2800" dirty="0" smtClean="0">
                <a:solidFill>
                  <a:srgbClr val="FFFFFF"/>
                </a:solidFill>
              </a:rPr>
              <a:t>原始資料</a:t>
            </a:r>
            <a:endParaRPr sz="400" dirty="0">
              <a:solidFill>
                <a:srgbClr val="FFFFFF"/>
              </a:solidFill>
            </a:endParaRPr>
          </a:p>
        </p:txBody>
      </p:sp>
      <p:cxnSp>
        <p:nvCxnSpPr>
          <p:cNvPr id="17" name="Google Shape;532;p52"/>
          <p:cNvCxnSpPr/>
          <p:nvPr/>
        </p:nvCxnSpPr>
        <p:spPr>
          <a:xfrm flipV="1">
            <a:off x="5573486" y="4423259"/>
            <a:ext cx="1335314" cy="14514"/>
          </a:xfrm>
          <a:prstGeom prst="straightConnector1">
            <a:avLst/>
          </a:prstGeom>
          <a:noFill/>
          <a:ln w="76200" cap="flat" cmpd="sng">
            <a:solidFill>
              <a:srgbClr val="3C78D8"/>
            </a:solidFill>
            <a:prstDash val="solid"/>
            <a:round/>
            <a:headEnd type="none" w="med" len="med"/>
            <a:tailEnd type="triangle" w="med" len="med"/>
          </a:ln>
        </p:spPr>
      </p:cxnSp>
      <p:sp>
        <p:nvSpPr>
          <p:cNvPr id="4" name="文字方塊 3"/>
          <p:cNvSpPr txBox="1"/>
          <p:nvPr/>
        </p:nvSpPr>
        <p:spPr>
          <a:xfrm>
            <a:off x="5508170" y="4845539"/>
            <a:ext cx="1465943" cy="1015663"/>
          </a:xfrm>
          <a:prstGeom prst="rect">
            <a:avLst/>
          </a:prstGeom>
          <a:noFill/>
        </p:spPr>
        <p:txBody>
          <a:bodyPr wrap="square" rtlCol="0">
            <a:spAutoFit/>
          </a:bodyPr>
          <a:lstStyle/>
          <a:p>
            <a:pPr algn="ctr"/>
            <a:r>
              <a:rPr lang="zh-TW" altLang="en-US" sz="2000" b="1" dirty="0" smtClean="0">
                <a:solidFill>
                  <a:srgbClr val="2F5597"/>
                </a:solidFill>
              </a:rPr>
              <a:t>有無破產的平均數有顯著差異</a:t>
            </a:r>
            <a:endParaRPr lang="zh-TW" altLang="en-US" sz="2000" b="1" dirty="0">
              <a:solidFill>
                <a:srgbClr val="2F5597"/>
              </a:solidFill>
            </a:endParaRPr>
          </a:p>
        </p:txBody>
      </p:sp>
      <p:sp>
        <p:nvSpPr>
          <p:cNvPr id="5" name="矩形 4"/>
          <p:cNvSpPr/>
          <p:nvPr/>
        </p:nvSpPr>
        <p:spPr>
          <a:xfrm>
            <a:off x="5747257" y="3749685"/>
            <a:ext cx="987771" cy="461665"/>
          </a:xfrm>
          <a:prstGeom prst="rect">
            <a:avLst/>
          </a:prstGeom>
        </p:spPr>
        <p:txBody>
          <a:bodyPr wrap="none">
            <a:spAutoFit/>
          </a:bodyPr>
          <a:lstStyle/>
          <a:p>
            <a:r>
              <a:rPr lang="en-US" altLang="zh-TW" sz="2400" b="1" dirty="0">
                <a:solidFill>
                  <a:srgbClr val="2F5597"/>
                </a:solidFill>
              </a:rPr>
              <a:t>T</a:t>
            </a:r>
            <a:r>
              <a:rPr lang="zh-TW" altLang="en-US" sz="2400" b="1" dirty="0">
                <a:solidFill>
                  <a:srgbClr val="2F5597"/>
                </a:solidFill>
              </a:rPr>
              <a:t>檢定</a:t>
            </a:r>
          </a:p>
        </p:txBody>
      </p:sp>
      <p:sp>
        <p:nvSpPr>
          <p:cNvPr id="22" name="文字方塊 21"/>
          <p:cNvSpPr txBox="1"/>
          <p:nvPr/>
        </p:nvSpPr>
        <p:spPr>
          <a:xfrm>
            <a:off x="2313213" y="6258303"/>
            <a:ext cx="1465943" cy="400110"/>
          </a:xfrm>
          <a:prstGeom prst="rect">
            <a:avLst/>
          </a:prstGeom>
          <a:noFill/>
        </p:spPr>
        <p:txBody>
          <a:bodyPr wrap="square" rtlCol="0">
            <a:spAutoFit/>
          </a:bodyPr>
          <a:lstStyle/>
          <a:p>
            <a:pPr algn="ctr"/>
            <a:r>
              <a:rPr lang="en-US" altLang="zh-TW" sz="2000" b="1" dirty="0" smtClean="0">
                <a:solidFill>
                  <a:srgbClr val="2F5597"/>
                </a:solidFill>
              </a:rPr>
              <a:t>(93)</a:t>
            </a:r>
            <a:endParaRPr lang="zh-TW" altLang="en-US" sz="2000" b="1" dirty="0">
              <a:solidFill>
                <a:srgbClr val="2F5597"/>
              </a:solidFill>
            </a:endParaRPr>
          </a:p>
        </p:txBody>
      </p:sp>
      <p:sp>
        <p:nvSpPr>
          <p:cNvPr id="23" name="文字方塊 22"/>
          <p:cNvSpPr txBox="1"/>
          <p:nvPr/>
        </p:nvSpPr>
        <p:spPr>
          <a:xfrm>
            <a:off x="8560141" y="6233660"/>
            <a:ext cx="1465943" cy="400110"/>
          </a:xfrm>
          <a:prstGeom prst="rect">
            <a:avLst/>
          </a:prstGeom>
          <a:noFill/>
        </p:spPr>
        <p:txBody>
          <a:bodyPr wrap="square" rtlCol="0">
            <a:spAutoFit/>
          </a:bodyPr>
          <a:lstStyle/>
          <a:p>
            <a:pPr algn="ctr"/>
            <a:r>
              <a:rPr lang="en-US" altLang="zh-TW" sz="2000" b="1" dirty="0" smtClean="0">
                <a:solidFill>
                  <a:srgbClr val="2F5597"/>
                </a:solidFill>
              </a:rPr>
              <a:t>(54)</a:t>
            </a:r>
            <a:endParaRPr lang="zh-TW" altLang="en-US" sz="2000" b="1" dirty="0">
              <a:solidFill>
                <a:srgbClr val="2F5597"/>
              </a:solidFill>
            </a:endParaRPr>
          </a:p>
        </p:txBody>
      </p:sp>
      <p:sp>
        <p:nvSpPr>
          <p:cNvPr id="2" name="矩形 1"/>
          <p:cNvSpPr/>
          <p:nvPr/>
        </p:nvSpPr>
        <p:spPr>
          <a:xfrm>
            <a:off x="460186" y="890539"/>
            <a:ext cx="7604967" cy="461665"/>
          </a:xfrm>
          <a:prstGeom prst="rect">
            <a:avLst/>
          </a:prstGeom>
        </p:spPr>
        <p:txBody>
          <a:bodyPr wrap="none">
            <a:spAutoFit/>
          </a:bodyPr>
          <a:lstStyle/>
          <a:p>
            <a:r>
              <a:rPr lang="en-US" altLang="zh-TW" sz="2400" dirty="0">
                <a:solidFill>
                  <a:schemeClr val="tx1"/>
                </a:solidFill>
              </a:rPr>
              <a:t>1.</a:t>
            </a:r>
            <a:r>
              <a:rPr lang="zh-TW" altLang="en-US" sz="2400" dirty="0">
                <a:solidFill>
                  <a:schemeClr val="tx1"/>
                </a:solidFill>
              </a:rPr>
              <a:t>可以先篩選出比較具有資訊的變數 再對資料進行分析</a:t>
            </a:r>
            <a:endParaRPr lang="en-US" altLang="zh-TW" sz="2400" dirty="0">
              <a:solidFill>
                <a:schemeClr val="tx1"/>
              </a:solidFill>
            </a:endParaRPr>
          </a:p>
        </p:txBody>
      </p:sp>
      <p:sp>
        <p:nvSpPr>
          <p:cNvPr id="18" name="Google Shape;459;p46"/>
          <p:cNvSpPr txBox="1"/>
          <p:nvPr/>
        </p:nvSpPr>
        <p:spPr>
          <a:xfrm>
            <a:off x="7863837" y="1541353"/>
            <a:ext cx="2858550" cy="526452"/>
          </a:xfrm>
          <a:prstGeom prst="rect">
            <a:avLst/>
          </a:prstGeom>
          <a:solidFill>
            <a:srgbClr val="3C78D8"/>
          </a:solidFill>
          <a:ln>
            <a:noFill/>
          </a:ln>
        </p:spPr>
        <p:txBody>
          <a:bodyPr spcFirstLastPara="1" wrap="square" lIns="91425" tIns="45700" rIns="91425" bIns="45700" anchor="t" anchorCtr="0">
            <a:noAutofit/>
          </a:bodyPr>
          <a:lstStyle/>
          <a:p>
            <a:pPr lvl="0" algn="ctr"/>
            <a:r>
              <a:rPr lang="zh-TW" altLang="en-US" sz="2800" dirty="0">
                <a:solidFill>
                  <a:srgbClr val="FFFFFF"/>
                </a:solidFill>
              </a:rPr>
              <a:t>篩選完資料</a:t>
            </a:r>
            <a:endParaRPr lang="zh-TW" altLang="en-US" sz="400" dirty="0">
              <a:solidFill>
                <a:srgbClr val="FFFFFF"/>
              </a:solidFill>
            </a:endParaRPr>
          </a:p>
        </p:txBody>
      </p:sp>
      <p:sp>
        <p:nvSpPr>
          <p:cNvPr id="19" name="矩形 18"/>
          <p:cNvSpPr/>
          <p:nvPr/>
        </p:nvSpPr>
        <p:spPr>
          <a:xfrm>
            <a:off x="11101621" y="218508"/>
            <a:ext cx="793808" cy="369332"/>
          </a:xfrm>
          <a:prstGeom prst="rect">
            <a:avLst/>
          </a:prstGeom>
        </p:spPr>
        <p:txBody>
          <a:bodyPr wrap="none">
            <a:spAutoFit/>
          </a:bodyPr>
          <a:lstStyle/>
          <a:p>
            <a:pPr lvl="0" algn="ctr"/>
            <a:r>
              <a:rPr lang="en-US" altLang="zh-TW" sz="1800" b="1" dirty="0" smtClean="0">
                <a:solidFill>
                  <a:srgbClr val="2F5597"/>
                </a:solidFill>
                <a:latin typeface="Poppins"/>
                <a:ea typeface="Poppins"/>
                <a:cs typeface="Poppins"/>
                <a:sym typeface="Poppins"/>
              </a:rPr>
              <a:t>31</a:t>
            </a:r>
            <a:r>
              <a:rPr lang="en-US" altLang="zh-CN" sz="1800" b="1" dirty="0" smtClean="0">
                <a:solidFill>
                  <a:srgbClr val="2F5597"/>
                </a:solidFill>
                <a:latin typeface="Poppins"/>
                <a:ea typeface="Poppins"/>
                <a:cs typeface="Poppins"/>
                <a:sym typeface="Poppins"/>
              </a:rPr>
              <a:t>/33</a:t>
            </a:r>
            <a:endParaRPr lang="zh-CN" altLang="en-US" sz="1050" b="1" dirty="0">
              <a:solidFill>
                <a:srgbClr val="2F5597"/>
              </a:solidFill>
              <a:latin typeface="Poppins"/>
              <a:ea typeface="Poppins"/>
              <a:cs typeface="Poppins"/>
              <a:sym typeface="Poppins"/>
            </a:endParaRPr>
          </a:p>
        </p:txBody>
      </p:sp>
    </p:spTree>
    <p:extLst>
      <p:ext uri="{BB962C8B-B14F-4D97-AF65-F5344CB8AC3E}">
        <p14:creationId xmlns:p14="http://schemas.microsoft.com/office/powerpoint/2010/main" val="21387195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pic>
        <p:nvPicPr>
          <p:cNvPr id="526" name="Google Shape;526;p52"/>
          <p:cNvPicPr preferRelativeResize="0"/>
          <p:nvPr/>
        </p:nvPicPr>
        <p:blipFill>
          <a:blip r:embed="rId3">
            <a:alphaModFix/>
          </a:blip>
          <a:stretch>
            <a:fillRect/>
          </a:stretch>
        </p:blipFill>
        <p:spPr>
          <a:xfrm>
            <a:off x="319000" y="1060325"/>
            <a:ext cx="6664650" cy="5337875"/>
          </a:xfrm>
          <a:prstGeom prst="rect">
            <a:avLst/>
          </a:prstGeom>
          <a:noFill/>
          <a:ln>
            <a:noFill/>
          </a:ln>
        </p:spPr>
      </p:pic>
      <p:sp>
        <p:nvSpPr>
          <p:cNvPr id="527" name="Google Shape;527;p52"/>
          <p:cNvSpPr txBox="1"/>
          <p:nvPr/>
        </p:nvSpPr>
        <p:spPr>
          <a:xfrm>
            <a:off x="319000" y="174938"/>
            <a:ext cx="8029500" cy="7695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zh-CN" sz="3600" dirty="0" smtClean="0">
                <a:solidFill>
                  <a:srgbClr val="1C4885"/>
                </a:solidFill>
              </a:rPr>
              <a:t>問題</a:t>
            </a:r>
            <a:r>
              <a:rPr lang="zh-TW" altLang="en-US" sz="3600" dirty="0">
                <a:solidFill>
                  <a:srgbClr val="1C4885"/>
                </a:solidFill>
              </a:rPr>
              <a:t>探討</a:t>
            </a:r>
            <a:endParaRPr sz="600" dirty="0"/>
          </a:p>
        </p:txBody>
      </p:sp>
      <p:sp>
        <p:nvSpPr>
          <p:cNvPr id="528" name="Google Shape;528;p52"/>
          <p:cNvSpPr txBox="1"/>
          <p:nvPr/>
        </p:nvSpPr>
        <p:spPr>
          <a:xfrm>
            <a:off x="7159817" y="1154725"/>
            <a:ext cx="4662900" cy="20193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zh-CN" sz="2600" dirty="0">
                <a:solidFill>
                  <a:srgbClr val="1C4885"/>
                </a:solidFill>
              </a:rPr>
              <a:t>我們利用熱圖可以看到很多變數觀察值都很集中，尤其觀察值集中於0(藍色)的變數占多數</a:t>
            </a:r>
            <a:endParaRPr sz="2600" dirty="0">
              <a:solidFill>
                <a:srgbClr val="1C4885"/>
              </a:solidFill>
            </a:endParaRPr>
          </a:p>
          <a:p>
            <a:pPr marL="0" marR="0" lvl="0" indent="0" algn="just" rtl="0">
              <a:spcBef>
                <a:spcPts val="0"/>
              </a:spcBef>
              <a:spcAft>
                <a:spcPts val="0"/>
              </a:spcAft>
              <a:buNone/>
            </a:pPr>
            <a:endParaRPr sz="2600" dirty="0">
              <a:solidFill>
                <a:srgbClr val="1C4885"/>
              </a:solidFill>
            </a:endParaRPr>
          </a:p>
          <a:p>
            <a:pPr marL="0" marR="0" lvl="0" indent="0" algn="just" rtl="0">
              <a:spcBef>
                <a:spcPts val="0"/>
              </a:spcBef>
              <a:spcAft>
                <a:spcPts val="0"/>
              </a:spcAft>
              <a:buNone/>
            </a:pPr>
            <a:endParaRPr sz="2600" dirty="0">
              <a:solidFill>
                <a:srgbClr val="1C4885"/>
              </a:solidFill>
            </a:endParaRPr>
          </a:p>
          <a:p>
            <a:pPr marL="0" marR="0" lvl="0" indent="0" algn="just" rtl="0">
              <a:spcBef>
                <a:spcPts val="0"/>
              </a:spcBef>
              <a:spcAft>
                <a:spcPts val="0"/>
              </a:spcAft>
              <a:buNone/>
            </a:pPr>
            <a:endParaRPr sz="4400" dirty="0">
              <a:solidFill>
                <a:srgbClr val="1C4885"/>
              </a:solidFill>
            </a:endParaRPr>
          </a:p>
          <a:p>
            <a:pPr marL="0" marR="0" lvl="0" indent="0" algn="just" rtl="0">
              <a:spcBef>
                <a:spcPts val="0"/>
              </a:spcBef>
              <a:spcAft>
                <a:spcPts val="0"/>
              </a:spcAft>
              <a:buNone/>
            </a:pPr>
            <a:endParaRPr sz="4400" dirty="0">
              <a:solidFill>
                <a:srgbClr val="1C4885"/>
              </a:solidFill>
            </a:endParaRPr>
          </a:p>
        </p:txBody>
      </p:sp>
      <p:pic>
        <p:nvPicPr>
          <p:cNvPr id="529" name="Google Shape;529;p52"/>
          <p:cNvPicPr preferRelativeResize="0"/>
          <p:nvPr/>
        </p:nvPicPr>
        <p:blipFill rotWithShape="1">
          <a:blip r:embed="rId4">
            <a:alphaModFix/>
          </a:blip>
          <a:srcRect b="1394"/>
          <a:stretch/>
        </p:blipFill>
        <p:spPr>
          <a:xfrm>
            <a:off x="7126025" y="2791375"/>
            <a:ext cx="4949426" cy="3667482"/>
          </a:xfrm>
          <a:prstGeom prst="rect">
            <a:avLst/>
          </a:prstGeom>
          <a:noFill/>
          <a:ln>
            <a:noFill/>
          </a:ln>
        </p:spPr>
      </p:pic>
      <p:cxnSp>
        <p:nvCxnSpPr>
          <p:cNvPr id="531" name="Google Shape;531;p52"/>
          <p:cNvCxnSpPr/>
          <p:nvPr/>
        </p:nvCxnSpPr>
        <p:spPr>
          <a:xfrm>
            <a:off x="1569349" y="801631"/>
            <a:ext cx="1" cy="706187"/>
          </a:xfrm>
          <a:prstGeom prst="straightConnector1">
            <a:avLst/>
          </a:prstGeom>
          <a:noFill/>
          <a:ln w="38100" cap="flat" cmpd="sng">
            <a:solidFill>
              <a:srgbClr val="FF0000"/>
            </a:solidFill>
            <a:prstDash val="solid"/>
            <a:round/>
            <a:headEnd type="none" w="med" len="med"/>
            <a:tailEnd type="triangle" w="med" len="med"/>
          </a:ln>
        </p:spPr>
      </p:cxnSp>
      <p:sp>
        <p:nvSpPr>
          <p:cNvPr id="2" name="矩形 1"/>
          <p:cNvSpPr/>
          <p:nvPr/>
        </p:nvSpPr>
        <p:spPr>
          <a:xfrm>
            <a:off x="6384471" y="1565600"/>
            <a:ext cx="310243" cy="4832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1414228" y="1608113"/>
            <a:ext cx="310243" cy="4832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4" name="Google Shape;531;p52"/>
          <p:cNvCxnSpPr/>
          <p:nvPr/>
        </p:nvCxnSpPr>
        <p:spPr>
          <a:xfrm>
            <a:off x="6602661" y="743525"/>
            <a:ext cx="1" cy="706187"/>
          </a:xfrm>
          <a:prstGeom prst="straightConnector1">
            <a:avLst/>
          </a:prstGeom>
          <a:noFill/>
          <a:ln w="38100" cap="flat" cmpd="sng">
            <a:solidFill>
              <a:srgbClr val="FF0000"/>
            </a:solidFill>
            <a:prstDash val="solid"/>
            <a:round/>
            <a:headEnd type="none" w="med" len="med"/>
            <a:tailEnd type="triangle" w="med" len="med"/>
          </a:ln>
        </p:spPr>
      </p:cxnSp>
      <p:sp>
        <p:nvSpPr>
          <p:cNvPr id="4" name="矩形 3"/>
          <p:cNvSpPr/>
          <p:nvPr/>
        </p:nvSpPr>
        <p:spPr>
          <a:xfrm>
            <a:off x="2366799" y="290833"/>
            <a:ext cx="8981557" cy="400110"/>
          </a:xfrm>
          <a:prstGeom prst="rect">
            <a:avLst/>
          </a:prstGeom>
        </p:spPr>
        <p:txBody>
          <a:bodyPr wrap="square">
            <a:spAutoFit/>
          </a:bodyPr>
          <a:lstStyle/>
          <a:p>
            <a:r>
              <a:rPr lang="en-US" altLang="zh-TW" sz="2000" dirty="0">
                <a:solidFill>
                  <a:schemeClr val="tx1"/>
                </a:solidFill>
              </a:rPr>
              <a:t>2</a:t>
            </a:r>
            <a:r>
              <a:rPr lang="en-US" altLang="zh-TW" sz="2000" dirty="0" smtClean="0">
                <a:solidFill>
                  <a:schemeClr val="tx1"/>
                </a:solidFill>
              </a:rPr>
              <a:t>.</a:t>
            </a:r>
            <a:r>
              <a:rPr lang="zh-TW" altLang="en-US" sz="2000" dirty="0" smtClean="0">
                <a:solidFill>
                  <a:schemeClr val="tx1"/>
                </a:solidFill>
              </a:rPr>
              <a:t> 原始</a:t>
            </a:r>
            <a:r>
              <a:rPr lang="zh-TW" altLang="en-US" sz="2000" dirty="0">
                <a:solidFill>
                  <a:schemeClr val="tx1"/>
                </a:solidFill>
              </a:rPr>
              <a:t>資料中，有許多變數有偏態的情況，應該先對變數進行合適的資料轉換</a:t>
            </a:r>
            <a:endParaRPr lang="en-US" altLang="zh-TW" sz="2000" dirty="0">
              <a:solidFill>
                <a:schemeClr val="tx1"/>
              </a:solidFill>
            </a:endParaRPr>
          </a:p>
        </p:txBody>
      </p:sp>
      <p:sp>
        <p:nvSpPr>
          <p:cNvPr id="18" name="矩形 17"/>
          <p:cNvSpPr/>
          <p:nvPr/>
        </p:nvSpPr>
        <p:spPr>
          <a:xfrm>
            <a:off x="11079179" y="218508"/>
            <a:ext cx="838692" cy="369332"/>
          </a:xfrm>
          <a:prstGeom prst="rect">
            <a:avLst/>
          </a:prstGeom>
        </p:spPr>
        <p:txBody>
          <a:bodyPr wrap="none">
            <a:spAutoFit/>
          </a:bodyPr>
          <a:lstStyle/>
          <a:p>
            <a:pPr lvl="0" algn="ctr"/>
            <a:r>
              <a:rPr lang="en-US" altLang="zh-TW" sz="1800" b="1" dirty="0" smtClean="0">
                <a:solidFill>
                  <a:srgbClr val="2F5597"/>
                </a:solidFill>
                <a:latin typeface="Poppins"/>
                <a:ea typeface="Poppins"/>
                <a:cs typeface="Poppins"/>
                <a:sym typeface="Poppins"/>
              </a:rPr>
              <a:t>32</a:t>
            </a:r>
            <a:r>
              <a:rPr lang="en-US" altLang="zh-CN" sz="1800" b="1" dirty="0" smtClean="0">
                <a:solidFill>
                  <a:srgbClr val="2F5597"/>
                </a:solidFill>
                <a:latin typeface="Poppins"/>
                <a:ea typeface="Poppins"/>
                <a:cs typeface="Poppins"/>
                <a:sym typeface="Poppins"/>
              </a:rPr>
              <a:t>/33</a:t>
            </a:r>
            <a:endParaRPr lang="zh-CN" altLang="en-US" sz="1050" b="1" dirty="0">
              <a:solidFill>
                <a:srgbClr val="2F5597"/>
              </a:solidFill>
              <a:latin typeface="Poppins"/>
              <a:ea typeface="Poppins"/>
              <a:cs typeface="Poppins"/>
              <a:sym typeface="Poppins"/>
            </a:endParaRPr>
          </a:p>
        </p:txBody>
      </p:sp>
    </p:spTree>
    <p:extLst>
      <p:ext uri="{BB962C8B-B14F-4D97-AF65-F5344CB8AC3E}">
        <p14:creationId xmlns:p14="http://schemas.microsoft.com/office/powerpoint/2010/main" val="36972744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53"/>
          <p:cNvSpPr txBox="1"/>
          <p:nvPr/>
        </p:nvSpPr>
        <p:spPr>
          <a:xfrm>
            <a:off x="255428" y="328550"/>
            <a:ext cx="8029500" cy="769500"/>
          </a:xfrm>
          <a:prstGeom prst="rect">
            <a:avLst/>
          </a:prstGeom>
          <a:noFill/>
          <a:ln>
            <a:noFill/>
          </a:ln>
        </p:spPr>
        <p:txBody>
          <a:bodyPr spcFirstLastPara="1" wrap="square" lIns="91425" tIns="45700" rIns="91425" bIns="45700" anchor="t" anchorCtr="0">
            <a:noAutofit/>
          </a:bodyPr>
          <a:lstStyle/>
          <a:p>
            <a:pPr lvl="0" algn="just"/>
            <a:r>
              <a:rPr lang="zh-CN" altLang="en-US" sz="3600" dirty="0">
                <a:solidFill>
                  <a:srgbClr val="1C4885"/>
                </a:solidFill>
              </a:rPr>
              <a:t>問題探討</a:t>
            </a:r>
            <a:endParaRPr lang="zh-CN" altLang="en-US" sz="600" dirty="0"/>
          </a:p>
        </p:txBody>
      </p:sp>
      <p:sp>
        <p:nvSpPr>
          <p:cNvPr id="2" name="矩形 1"/>
          <p:cNvSpPr/>
          <p:nvPr/>
        </p:nvSpPr>
        <p:spPr>
          <a:xfrm>
            <a:off x="1758041" y="1567190"/>
            <a:ext cx="9378043" cy="1569660"/>
          </a:xfrm>
          <a:prstGeom prst="rect">
            <a:avLst/>
          </a:prstGeom>
        </p:spPr>
        <p:txBody>
          <a:bodyPr wrap="square">
            <a:spAutoFit/>
          </a:bodyPr>
          <a:lstStyle/>
          <a:p>
            <a:r>
              <a:rPr lang="en-US" altLang="zh-TW" sz="3200" dirty="0">
                <a:solidFill>
                  <a:schemeClr val="tx1"/>
                </a:solidFill>
              </a:rPr>
              <a:t>3.</a:t>
            </a:r>
            <a:r>
              <a:rPr lang="zh-TW" altLang="en-US" sz="3200" dirty="0">
                <a:solidFill>
                  <a:schemeClr val="tx1"/>
                </a:solidFill>
              </a:rPr>
              <a:t>原始資料中並沒有公司的產業類別資料，每個產業的財務比率特性有些不同，如果加入產業別的資料可能可以使分群表現</a:t>
            </a:r>
            <a:r>
              <a:rPr lang="zh-TW" altLang="en-US" sz="3200" dirty="0" smtClean="0">
                <a:solidFill>
                  <a:schemeClr val="tx1"/>
                </a:solidFill>
              </a:rPr>
              <a:t>更佳</a:t>
            </a:r>
            <a:endParaRPr lang="zh-TW" altLang="en-US" sz="3200" dirty="0">
              <a:solidFill>
                <a:schemeClr val="tx1"/>
              </a:solidFill>
            </a:endParaRPr>
          </a:p>
        </p:txBody>
      </p:sp>
      <p:sp>
        <p:nvSpPr>
          <p:cNvPr id="5" name="矩形 4"/>
          <p:cNvSpPr/>
          <p:nvPr/>
        </p:nvSpPr>
        <p:spPr>
          <a:xfrm>
            <a:off x="11075171" y="218508"/>
            <a:ext cx="846707" cy="369332"/>
          </a:xfrm>
          <a:prstGeom prst="rect">
            <a:avLst/>
          </a:prstGeom>
        </p:spPr>
        <p:txBody>
          <a:bodyPr wrap="none">
            <a:spAutoFit/>
          </a:bodyPr>
          <a:lstStyle/>
          <a:p>
            <a:pPr lvl="0" algn="ctr"/>
            <a:r>
              <a:rPr lang="en-US" altLang="zh-TW" sz="1800" b="1" dirty="0" smtClean="0">
                <a:solidFill>
                  <a:srgbClr val="2F5597"/>
                </a:solidFill>
                <a:latin typeface="Poppins"/>
                <a:ea typeface="Poppins"/>
                <a:cs typeface="Poppins"/>
                <a:sym typeface="Poppins"/>
              </a:rPr>
              <a:t>33</a:t>
            </a:r>
            <a:r>
              <a:rPr lang="en-US" altLang="zh-CN" sz="1800" b="1" dirty="0" smtClean="0">
                <a:solidFill>
                  <a:srgbClr val="2F5597"/>
                </a:solidFill>
                <a:latin typeface="Poppins"/>
                <a:ea typeface="Poppins"/>
                <a:cs typeface="Poppins"/>
                <a:sym typeface="Poppins"/>
              </a:rPr>
              <a:t>/33</a:t>
            </a:r>
            <a:endParaRPr lang="zh-CN" altLang="en-US" sz="1050" b="1" dirty="0">
              <a:solidFill>
                <a:srgbClr val="2F5597"/>
              </a:solidFill>
              <a:latin typeface="Poppins"/>
              <a:ea typeface="Poppins"/>
              <a:cs typeface="Poppins"/>
              <a:sym typeface="Poppin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p70"/>
          <p:cNvSpPr/>
          <p:nvPr/>
        </p:nvSpPr>
        <p:spPr>
          <a:xfrm>
            <a:off x="9984658" y="4866967"/>
            <a:ext cx="1961536" cy="1696064"/>
          </a:xfrm>
          <a:prstGeom prst="rect">
            <a:avLst/>
          </a:prstGeom>
          <a:solidFill>
            <a:srgbClr val="1C48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77" name="Google Shape;877;p70"/>
          <p:cNvSpPr/>
          <p:nvPr/>
        </p:nvSpPr>
        <p:spPr>
          <a:xfrm>
            <a:off x="245805" y="294968"/>
            <a:ext cx="1961536" cy="1696064"/>
          </a:xfrm>
          <a:prstGeom prst="rect">
            <a:avLst/>
          </a:prstGeom>
          <a:solidFill>
            <a:srgbClr val="1C48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78" name="Google Shape;878;p70"/>
          <p:cNvSpPr/>
          <p:nvPr/>
        </p:nvSpPr>
        <p:spPr>
          <a:xfrm>
            <a:off x="245805" y="4866967"/>
            <a:ext cx="1961536" cy="1696064"/>
          </a:xfrm>
          <a:prstGeom prst="rect">
            <a:avLst/>
          </a:prstGeom>
          <a:solidFill>
            <a:srgbClr val="1C48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79" name="Google Shape;879;p70"/>
          <p:cNvSpPr/>
          <p:nvPr/>
        </p:nvSpPr>
        <p:spPr>
          <a:xfrm>
            <a:off x="9984658" y="294968"/>
            <a:ext cx="1961536" cy="1696064"/>
          </a:xfrm>
          <a:prstGeom prst="rect">
            <a:avLst/>
          </a:prstGeom>
          <a:solidFill>
            <a:srgbClr val="1C48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80" name="Google Shape;880;p70"/>
          <p:cNvSpPr/>
          <p:nvPr/>
        </p:nvSpPr>
        <p:spPr>
          <a:xfrm>
            <a:off x="403122" y="405580"/>
            <a:ext cx="11385900" cy="5958300"/>
          </a:xfrm>
          <a:prstGeom prst="roundRect">
            <a:avLst>
              <a:gd name="adj" fmla="val 156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81" name="Google Shape;881;p70"/>
          <p:cNvSpPr txBox="1"/>
          <p:nvPr/>
        </p:nvSpPr>
        <p:spPr>
          <a:xfrm>
            <a:off x="4766452" y="2793945"/>
            <a:ext cx="6754146" cy="830997"/>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zh-TW" altLang="en-US" sz="4800" dirty="0" smtClean="0">
                <a:solidFill>
                  <a:srgbClr val="1C4885"/>
                </a:solidFill>
                <a:latin typeface="Arial"/>
                <a:ea typeface="Arial"/>
                <a:cs typeface="Arial"/>
                <a:sym typeface="Arial"/>
              </a:rPr>
              <a:t>感謝觀看</a:t>
            </a:r>
            <a:endParaRP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51"/>
          <p:cNvSpPr/>
          <p:nvPr/>
        </p:nvSpPr>
        <p:spPr>
          <a:xfrm>
            <a:off x="245805" y="294968"/>
            <a:ext cx="1961400" cy="1696200"/>
          </a:xfrm>
          <a:prstGeom prst="rect">
            <a:avLst/>
          </a:prstGeom>
          <a:solidFill>
            <a:srgbClr val="1C48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15" name="Google Shape;515;p51"/>
          <p:cNvSpPr/>
          <p:nvPr/>
        </p:nvSpPr>
        <p:spPr>
          <a:xfrm>
            <a:off x="9984658" y="4866967"/>
            <a:ext cx="1961400" cy="1696200"/>
          </a:xfrm>
          <a:prstGeom prst="rect">
            <a:avLst/>
          </a:prstGeom>
          <a:solidFill>
            <a:srgbClr val="1C48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16" name="Google Shape;516;p51"/>
          <p:cNvSpPr/>
          <p:nvPr/>
        </p:nvSpPr>
        <p:spPr>
          <a:xfrm>
            <a:off x="403122" y="449825"/>
            <a:ext cx="11385900" cy="5958300"/>
          </a:xfrm>
          <a:prstGeom prst="roundRect">
            <a:avLst>
              <a:gd name="adj" fmla="val 156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17" name="Google Shape;517;p51"/>
          <p:cNvSpPr/>
          <p:nvPr/>
        </p:nvSpPr>
        <p:spPr>
          <a:xfrm>
            <a:off x="1887301" y="2420811"/>
            <a:ext cx="1592100" cy="1592100"/>
          </a:xfrm>
          <a:prstGeom prst="ellipse">
            <a:avLst/>
          </a:prstGeom>
          <a:solidFill>
            <a:srgbClr val="1C48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altLang="zh-TW" sz="13800" b="1" dirty="0" smtClean="0">
                <a:solidFill>
                  <a:schemeClr val="lt1"/>
                </a:solidFill>
                <a:latin typeface="Poppins"/>
                <a:ea typeface="Poppins"/>
                <a:cs typeface="Poppins"/>
                <a:sym typeface="Poppins"/>
              </a:rPr>
              <a:t>7</a:t>
            </a:r>
            <a:endParaRPr sz="13800" b="1" dirty="0">
              <a:solidFill>
                <a:schemeClr val="lt1"/>
              </a:solidFill>
              <a:latin typeface="Poppins"/>
              <a:ea typeface="Poppins"/>
              <a:cs typeface="Poppins"/>
              <a:sym typeface="Poppins"/>
            </a:endParaRPr>
          </a:p>
        </p:txBody>
      </p:sp>
      <p:sp>
        <p:nvSpPr>
          <p:cNvPr id="518" name="Google Shape;518;p51"/>
          <p:cNvSpPr txBox="1"/>
          <p:nvPr/>
        </p:nvSpPr>
        <p:spPr>
          <a:xfrm>
            <a:off x="4476985" y="2420811"/>
            <a:ext cx="5760300" cy="7695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zh-TW" altLang="en-US" sz="4400" dirty="0" smtClean="0">
                <a:solidFill>
                  <a:srgbClr val="1C4885"/>
                </a:solidFill>
              </a:rPr>
              <a:t>附錄</a:t>
            </a:r>
            <a:endParaRPr sz="4400" dirty="0">
              <a:solidFill>
                <a:srgbClr val="1C4885"/>
              </a:solidFill>
            </a:endParaRPr>
          </a:p>
          <a:p>
            <a:pPr marL="0" marR="0" lvl="0" indent="0" algn="just" rtl="0">
              <a:spcBef>
                <a:spcPts val="0"/>
              </a:spcBef>
              <a:spcAft>
                <a:spcPts val="0"/>
              </a:spcAft>
              <a:buNone/>
            </a:pPr>
            <a:endParaRPr sz="4400" dirty="0">
              <a:solidFill>
                <a:srgbClr val="1C4885"/>
              </a:solidFill>
            </a:endParaRPr>
          </a:p>
        </p:txBody>
      </p:sp>
      <p:cxnSp>
        <p:nvCxnSpPr>
          <p:cNvPr id="519" name="Google Shape;519;p51"/>
          <p:cNvCxnSpPr/>
          <p:nvPr/>
        </p:nvCxnSpPr>
        <p:spPr>
          <a:xfrm>
            <a:off x="4663554" y="3428999"/>
            <a:ext cx="1112400" cy="0"/>
          </a:xfrm>
          <a:prstGeom prst="straightConnector1">
            <a:avLst/>
          </a:prstGeom>
          <a:noFill/>
          <a:ln w="25400" cap="flat" cmpd="sng">
            <a:solidFill>
              <a:srgbClr val="7F7F7F"/>
            </a:solidFill>
            <a:prstDash val="solid"/>
            <a:miter lim="800000"/>
            <a:headEnd type="none" w="sm" len="sm"/>
            <a:tailEnd type="none" w="sm" len="sm"/>
          </a:ln>
        </p:spPr>
      </p:cxnSp>
    </p:spTree>
    <p:extLst>
      <p:ext uri="{BB962C8B-B14F-4D97-AF65-F5344CB8AC3E}">
        <p14:creationId xmlns:p14="http://schemas.microsoft.com/office/powerpoint/2010/main" val="24620337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53"/>
          <p:cNvSpPr txBox="1"/>
          <p:nvPr/>
        </p:nvSpPr>
        <p:spPr>
          <a:xfrm>
            <a:off x="294617" y="302425"/>
            <a:ext cx="8029500" cy="769500"/>
          </a:xfrm>
          <a:prstGeom prst="rect">
            <a:avLst/>
          </a:prstGeom>
          <a:noFill/>
          <a:ln>
            <a:noFill/>
          </a:ln>
        </p:spPr>
        <p:txBody>
          <a:bodyPr spcFirstLastPara="1" wrap="square" lIns="91425" tIns="45700" rIns="91425" bIns="45700" anchor="t" anchorCtr="0">
            <a:noAutofit/>
          </a:bodyPr>
          <a:lstStyle/>
          <a:p>
            <a:pPr lvl="0" algn="just"/>
            <a:r>
              <a:rPr lang="zh-TW" altLang="en-US" sz="2800" b="1" dirty="0" smtClean="0">
                <a:solidFill>
                  <a:srgbClr val="1C4885"/>
                </a:solidFill>
              </a:rPr>
              <a:t>工作</a:t>
            </a:r>
            <a:r>
              <a:rPr lang="zh-TW" altLang="en-US" sz="2800" b="1" dirty="0">
                <a:solidFill>
                  <a:srgbClr val="1C4885"/>
                </a:solidFill>
              </a:rPr>
              <a:t>分配</a:t>
            </a:r>
            <a:endParaRPr lang="zh-CN" altLang="en-US" sz="2800" b="1" dirty="0">
              <a:solidFill>
                <a:srgbClr val="1C4885"/>
              </a:solidFill>
            </a:endParaRPr>
          </a:p>
        </p:txBody>
      </p:sp>
      <p:sp>
        <p:nvSpPr>
          <p:cNvPr id="4" name="Google Shape;538;p53"/>
          <p:cNvSpPr txBox="1"/>
          <p:nvPr/>
        </p:nvSpPr>
        <p:spPr>
          <a:xfrm>
            <a:off x="1165471" y="928233"/>
            <a:ext cx="9376253" cy="3816731"/>
          </a:xfrm>
          <a:prstGeom prst="rect">
            <a:avLst/>
          </a:prstGeom>
          <a:noFill/>
          <a:ln>
            <a:noFill/>
          </a:ln>
        </p:spPr>
        <p:txBody>
          <a:bodyPr spcFirstLastPara="1" wrap="square" lIns="91425" tIns="45700" rIns="91425" bIns="45700" anchor="t" anchorCtr="0">
            <a:noAutofit/>
          </a:bodyPr>
          <a:lstStyle/>
          <a:p>
            <a:pPr lvl="0" algn="just">
              <a:lnSpc>
                <a:spcPct val="150000"/>
              </a:lnSpc>
            </a:pPr>
            <a:r>
              <a:rPr lang="zh-TW" altLang="en-US" sz="2000" dirty="0" smtClean="0">
                <a:solidFill>
                  <a:schemeClr val="tx1"/>
                </a:solidFill>
              </a:rPr>
              <a:t>程式碼 </a:t>
            </a:r>
            <a:r>
              <a:rPr lang="en-US" altLang="zh-TW" sz="2000" dirty="0" smtClean="0">
                <a:solidFill>
                  <a:schemeClr val="tx1"/>
                </a:solidFill>
              </a:rPr>
              <a:t>:</a:t>
            </a:r>
            <a:r>
              <a:rPr lang="zh-TW" altLang="en-US" sz="2000" dirty="0" smtClean="0">
                <a:solidFill>
                  <a:schemeClr val="tx1"/>
                </a:solidFill>
              </a:rPr>
              <a:t> 陳韻媛</a:t>
            </a:r>
            <a:r>
              <a:rPr lang="zh-TW" altLang="en-US" sz="2000" dirty="0">
                <a:solidFill>
                  <a:schemeClr val="tx1"/>
                </a:solidFill>
              </a:rPr>
              <a:t>、</a:t>
            </a:r>
            <a:r>
              <a:rPr lang="zh-TW" altLang="en-US" sz="2000" dirty="0" smtClean="0">
                <a:solidFill>
                  <a:schemeClr val="tx1"/>
                </a:solidFill>
              </a:rPr>
              <a:t>游佳軒</a:t>
            </a:r>
            <a:r>
              <a:rPr lang="en-US" altLang="zh-TW" sz="2000" dirty="0" smtClean="0">
                <a:solidFill>
                  <a:schemeClr val="tx1"/>
                </a:solidFill>
              </a:rPr>
              <a:t>(</a:t>
            </a:r>
            <a:r>
              <a:rPr lang="zh-TW" altLang="en-US" sz="2000" smtClean="0">
                <a:solidFill>
                  <a:schemeClr val="tx1"/>
                </a:solidFill>
              </a:rPr>
              <a:t>好多</a:t>
            </a:r>
            <a:r>
              <a:rPr lang="zh-TW" altLang="en-US" sz="2000">
                <a:solidFill>
                  <a:schemeClr val="tx1"/>
                </a:solidFill>
              </a:rPr>
              <a:t>天的</a:t>
            </a:r>
            <a:r>
              <a:rPr lang="zh-TW" altLang="en-US" sz="2000" smtClean="0">
                <a:solidFill>
                  <a:schemeClr val="tx1"/>
                </a:solidFill>
              </a:rPr>
              <a:t>下午</a:t>
            </a:r>
            <a:r>
              <a:rPr lang="zh-TW" altLang="en-US" sz="2000" dirty="0" smtClean="0">
                <a:solidFill>
                  <a:schemeClr val="tx1"/>
                </a:solidFill>
              </a:rPr>
              <a:t>和晚上一起討論和撰寫</a:t>
            </a:r>
            <a:r>
              <a:rPr lang="en-US" altLang="zh-TW" sz="2000" dirty="0" smtClean="0">
                <a:solidFill>
                  <a:schemeClr val="tx1"/>
                </a:solidFill>
              </a:rPr>
              <a:t>)</a:t>
            </a:r>
          </a:p>
          <a:p>
            <a:pPr algn="just">
              <a:lnSpc>
                <a:spcPct val="150000"/>
              </a:lnSpc>
            </a:pPr>
            <a:r>
              <a:rPr lang="zh-TW" altLang="en-US" sz="2000" dirty="0" smtClean="0">
                <a:solidFill>
                  <a:schemeClr val="tx1"/>
                </a:solidFill>
              </a:rPr>
              <a:t>報告內容分配 </a:t>
            </a:r>
            <a:r>
              <a:rPr lang="en-US" altLang="zh-TW" sz="2000" dirty="0" smtClean="0">
                <a:solidFill>
                  <a:schemeClr val="tx1"/>
                </a:solidFill>
              </a:rPr>
              <a:t>/</a:t>
            </a:r>
            <a:r>
              <a:rPr lang="zh-TW" altLang="en-US" sz="2000" dirty="0" smtClean="0">
                <a:solidFill>
                  <a:schemeClr val="tx1"/>
                </a:solidFill>
              </a:rPr>
              <a:t> </a:t>
            </a:r>
            <a:r>
              <a:rPr lang="en-US" altLang="zh-TW" sz="2000" dirty="0" smtClean="0">
                <a:solidFill>
                  <a:schemeClr val="tx1"/>
                </a:solidFill>
              </a:rPr>
              <a:t>PPT</a:t>
            </a:r>
            <a:r>
              <a:rPr lang="zh-TW" altLang="en-US" sz="2000" dirty="0" smtClean="0">
                <a:solidFill>
                  <a:schemeClr val="tx1"/>
                </a:solidFill>
              </a:rPr>
              <a:t>製作 </a:t>
            </a:r>
            <a:r>
              <a:rPr lang="en-US" altLang="zh-TW" sz="2000" dirty="0" smtClean="0">
                <a:solidFill>
                  <a:schemeClr val="tx1"/>
                </a:solidFill>
              </a:rPr>
              <a:t>:</a:t>
            </a:r>
          </a:p>
          <a:p>
            <a:pPr algn="just">
              <a:lnSpc>
                <a:spcPct val="150000"/>
              </a:lnSpc>
            </a:pPr>
            <a:r>
              <a:rPr lang="en-US" altLang="zh-TW" sz="2000" dirty="0" smtClean="0">
                <a:solidFill>
                  <a:schemeClr val="tx1"/>
                </a:solidFill>
              </a:rPr>
              <a:t>	</a:t>
            </a:r>
            <a:r>
              <a:rPr lang="zh-TW" altLang="en-US" sz="2000" dirty="0" smtClean="0">
                <a:solidFill>
                  <a:schemeClr val="tx1"/>
                </a:solidFill>
              </a:rPr>
              <a:t>游佳軒</a:t>
            </a:r>
            <a:r>
              <a:rPr lang="en-US" altLang="zh-TW" sz="2000" dirty="0" smtClean="0">
                <a:solidFill>
                  <a:schemeClr val="tx1"/>
                </a:solidFill>
              </a:rPr>
              <a:t>: EDA</a:t>
            </a:r>
            <a:r>
              <a:rPr lang="zh-TW" altLang="en-US" sz="2000" dirty="0" smtClean="0">
                <a:solidFill>
                  <a:schemeClr val="tx1"/>
                </a:solidFill>
              </a:rPr>
              <a:t>、</a:t>
            </a:r>
            <a:r>
              <a:rPr lang="en-US" altLang="zh-TW" sz="2000" dirty="0" smtClean="0">
                <a:solidFill>
                  <a:schemeClr val="tx1"/>
                </a:solidFill>
              </a:rPr>
              <a:t>PCA</a:t>
            </a:r>
            <a:r>
              <a:rPr lang="zh-TW" altLang="en-US" sz="2000" dirty="0" smtClean="0">
                <a:solidFill>
                  <a:schemeClr val="tx1"/>
                </a:solidFill>
              </a:rPr>
              <a:t> 、</a:t>
            </a:r>
            <a:r>
              <a:rPr lang="en-US" altLang="zh-TW" sz="2000" dirty="0" smtClean="0">
                <a:solidFill>
                  <a:schemeClr val="tx1"/>
                </a:solidFill>
              </a:rPr>
              <a:t>SVD</a:t>
            </a:r>
            <a:r>
              <a:rPr lang="zh-TW" altLang="en-US" sz="2000" dirty="0">
                <a:solidFill>
                  <a:schemeClr val="tx1"/>
                </a:solidFill>
              </a:rPr>
              <a:t>、Coranking </a:t>
            </a:r>
            <a:r>
              <a:rPr lang="zh-TW" altLang="en-US" sz="2000" dirty="0" smtClean="0">
                <a:solidFill>
                  <a:schemeClr val="tx1"/>
                </a:solidFill>
              </a:rPr>
              <a:t>Matrix和L</a:t>
            </a:r>
            <a:r>
              <a:rPr lang="zh-TW" altLang="en-US" sz="2000" dirty="0">
                <a:solidFill>
                  <a:schemeClr val="tx1"/>
                </a:solidFill>
              </a:rPr>
              <a:t>CMC</a:t>
            </a:r>
            <a:r>
              <a:rPr lang="zh-TW" altLang="en-US" sz="2000" dirty="0" smtClean="0">
                <a:solidFill>
                  <a:schemeClr val="tx1"/>
                </a:solidFill>
              </a:rPr>
              <a:t>驗證</a:t>
            </a:r>
            <a:endParaRPr lang="en-US" altLang="zh-TW" sz="2000" dirty="0">
              <a:solidFill>
                <a:schemeClr val="tx1"/>
              </a:solidFill>
            </a:endParaRPr>
          </a:p>
          <a:p>
            <a:pPr lvl="0" algn="just">
              <a:lnSpc>
                <a:spcPct val="150000"/>
              </a:lnSpc>
            </a:pPr>
            <a:r>
              <a:rPr lang="en-US" altLang="zh-TW" sz="2000" dirty="0" smtClean="0">
                <a:solidFill>
                  <a:schemeClr val="tx1"/>
                </a:solidFill>
              </a:rPr>
              <a:t>	</a:t>
            </a:r>
            <a:r>
              <a:rPr lang="zh-TW" altLang="en-US" sz="2000" dirty="0" smtClean="0">
                <a:solidFill>
                  <a:schemeClr val="tx1"/>
                </a:solidFill>
              </a:rPr>
              <a:t>陳韻媛</a:t>
            </a:r>
            <a:r>
              <a:rPr lang="en-US" altLang="zh-TW" sz="2000" dirty="0" smtClean="0">
                <a:solidFill>
                  <a:schemeClr val="tx1"/>
                </a:solidFill>
              </a:rPr>
              <a:t>:</a:t>
            </a:r>
            <a:r>
              <a:rPr lang="en-US" altLang="zh-CN" sz="2000" dirty="0">
                <a:solidFill>
                  <a:schemeClr val="tx1"/>
                </a:solidFill>
              </a:rPr>
              <a:t> </a:t>
            </a:r>
            <a:r>
              <a:rPr lang="en-US" altLang="zh-TW" sz="2000" dirty="0">
                <a:solidFill>
                  <a:schemeClr val="tx1"/>
                </a:solidFill>
              </a:rPr>
              <a:t>EDA</a:t>
            </a:r>
            <a:r>
              <a:rPr lang="zh-TW" altLang="en-US" sz="2000" dirty="0" smtClean="0">
                <a:solidFill>
                  <a:schemeClr val="tx1"/>
                </a:solidFill>
              </a:rPr>
              <a:t>、</a:t>
            </a:r>
            <a:r>
              <a:rPr lang="en-US" altLang="zh-CN" sz="2000" dirty="0" smtClean="0">
                <a:solidFill>
                  <a:schemeClr val="tx1"/>
                </a:solidFill>
              </a:rPr>
              <a:t>Hierarchical</a:t>
            </a:r>
            <a:r>
              <a:rPr lang="zh-TW" altLang="en-US" sz="2000" dirty="0" smtClean="0">
                <a:solidFill>
                  <a:schemeClr val="tx1"/>
                </a:solidFill>
              </a:rPr>
              <a:t>、</a:t>
            </a:r>
            <a:r>
              <a:rPr lang="en-US" altLang="zh-TW" sz="2000" dirty="0" err="1" smtClean="0">
                <a:solidFill>
                  <a:schemeClr val="tx1"/>
                </a:solidFill>
              </a:rPr>
              <a:t>Kmeans</a:t>
            </a:r>
            <a:r>
              <a:rPr lang="zh-TW" altLang="en-US" sz="2000" dirty="0">
                <a:solidFill>
                  <a:schemeClr val="tx1"/>
                </a:solidFill>
              </a:rPr>
              <a:t>和</a:t>
            </a:r>
            <a:r>
              <a:rPr lang="zh-CN" altLang="zh-TW" sz="2000" dirty="0" smtClean="0">
                <a:solidFill>
                  <a:schemeClr val="tx1"/>
                </a:solidFill>
              </a:rPr>
              <a:t>群集驗證</a:t>
            </a:r>
            <a:endParaRPr lang="en-US" altLang="zh-CN" sz="2000" dirty="0" smtClean="0">
              <a:solidFill>
                <a:schemeClr val="tx1"/>
              </a:solidFill>
            </a:endParaRPr>
          </a:p>
          <a:p>
            <a:pPr lvl="0" algn="just">
              <a:lnSpc>
                <a:spcPct val="150000"/>
              </a:lnSpc>
            </a:pPr>
            <a:r>
              <a:rPr lang="zh-TW" altLang="en-US" sz="2000" dirty="0">
                <a:solidFill>
                  <a:schemeClr val="tx1"/>
                </a:solidFill>
              </a:rPr>
              <a:t>攝影</a:t>
            </a:r>
            <a:r>
              <a:rPr lang="zh-TW" altLang="en-US" sz="2000" dirty="0" smtClean="0">
                <a:solidFill>
                  <a:schemeClr val="tx1"/>
                </a:solidFill>
              </a:rPr>
              <a:t>器材 </a:t>
            </a:r>
            <a:r>
              <a:rPr lang="en-US" altLang="zh-TW" sz="2000" dirty="0" smtClean="0">
                <a:solidFill>
                  <a:schemeClr val="tx1"/>
                </a:solidFill>
              </a:rPr>
              <a:t>:</a:t>
            </a:r>
            <a:r>
              <a:rPr lang="zh-TW" altLang="en-US" sz="2000" dirty="0" smtClean="0">
                <a:solidFill>
                  <a:schemeClr val="tx1"/>
                </a:solidFill>
              </a:rPr>
              <a:t> 陳韻媛</a:t>
            </a:r>
            <a:endParaRPr lang="en-US" altLang="zh-TW" sz="2000" dirty="0" smtClean="0">
              <a:solidFill>
                <a:schemeClr val="tx1"/>
              </a:solidFill>
            </a:endParaRPr>
          </a:p>
          <a:p>
            <a:pPr lvl="0" algn="just">
              <a:lnSpc>
                <a:spcPct val="150000"/>
              </a:lnSpc>
            </a:pPr>
            <a:r>
              <a:rPr lang="zh-TW" altLang="en-US" sz="2000" dirty="0" smtClean="0">
                <a:solidFill>
                  <a:schemeClr val="tx1"/>
                </a:solidFill>
              </a:rPr>
              <a:t>場地和其他器材租借 </a:t>
            </a:r>
            <a:r>
              <a:rPr lang="en-US" altLang="zh-TW" sz="2000" dirty="0" smtClean="0">
                <a:solidFill>
                  <a:schemeClr val="tx1"/>
                </a:solidFill>
              </a:rPr>
              <a:t>:</a:t>
            </a:r>
            <a:r>
              <a:rPr lang="zh-TW" altLang="en-US" sz="2000" dirty="0" smtClean="0">
                <a:solidFill>
                  <a:schemeClr val="tx1"/>
                </a:solidFill>
              </a:rPr>
              <a:t> 游佳軒</a:t>
            </a:r>
            <a:endParaRPr lang="en-US" altLang="zh-TW" sz="2000" dirty="0" smtClean="0">
              <a:solidFill>
                <a:schemeClr val="tx1"/>
              </a:solidFill>
            </a:endParaRPr>
          </a:p>
          <a:p>
            <a:pPr lvl="0" algn="just">
              <a:lnSpc>
                <a:spcPct val="150000"/>
              </a:lnSpc>
            </a:pPr>
            <a:r>
              <a:rPr lang="zh-TW" altLang="en-US" sz="2000" dirty="0" smtClean="0">
                <a:solidFill>
                  <a:schemeClr val="tx1"/>
                </a:solidFill>
              </a:rPr>
              <a:t>剪輯 </a:t>
            </a:r>
            <a:r>
              <a:rPr lang="en-US" altLang="zh-TW" sz="2000" dirty="0" smtClean="0">
                <a:solidFill>
                  <a:schemeClr val="tx1"/>
                </a:solidFill>
              </a:rPr>
              <a:t>:</a:t>
            </a:r>
            <a:r>
              <a:rPr lang="zh-TW" altLang="en-US" sz="2000" dirty="0" smtClean="0">
                <a:solidFill>
                  <a:schemeClr val="tx1"/>
                </a:solidFill>
              </a:rPr>
              <a:t> 陳韻媛、游佳軒</a:t>
            </a:r>
            <a:endParaRPr lang="en-US" altLang="zh-TW" sz="2000" dirty="0" smtClean="0">
              <a:solidFill>
                <a:schemeClr val="tx1"/>
              </a:solidFill>
            </a:endParaRPr>
          </a:p>
          <a:p>
            <a:pPr lvl="0" algn="just">
              <a:lnSpc>
                <a:spcPct val="150000"/>
              </a:lnSpc>
            </a:pPr>
            <a:endParaRPr lang="en-US" altLang="zh-TW" sz="2000" dirty="0">
              <a:solidFill>
                <a:schemeClr val="tx1"/>
              </a:solidFill>
            </a:endParaRPr>
          </a:p>
          <a:p>
            <a:pPr algn="just"/>
            <a:endParaRPr lang="en-US" altLang="zh-TW" sz="2000" dirty="0">
              <a:solidFill>
                <a:schemeClr val="tx1"/>
              </a:solidFill>
            </a:endParaRPr>
          </a:p>
        </p:txBody>
      </p:sp>
      <p:sp>
        <p:nvSpPr>
          <p:cNvPr id="5" name="Google Shape;538;p53"/>
          <p:cNvSpPr txBox="1"/>
          <p:nvPr/>
        </p:nvSpPr>
        <p:spPr>
          <a:xfrm>
            <a:off x="399120" y="4601272"/>
            <a:ext cx="8029500" cy="506305"/>
          </a:xfrm>
          <a:prstGeom prst="rect">
            <a:avLst/>
          </a:prstGeom>
          <a:noFill/>
          <a:ln>
            <a:noFill/>
          </a:ln>
        </p:spPr>
        <p:txBody>
          <a:bodyPr spcFirstLastPara="1" wrap="square" lIns="91425" tIns="45700" rIns="91425" bIns="45700" anchor="t" anchorCtr="0">
            <a:noAutofit/>
          </a:bodyPr>
          <a:lstStyle/>
          <a:p>
            <a:pPr lvl="0" algn="just"/>
            <a:r>
              <a:rPr lang="zh-TW" altLang="en-US" sz="2800" b="1" dirty="0" smtClean="0">
                <a:solidFill>
                  <a:srgbClr val="1C4885"/>
                </a:solidFill>
              </a:rPr>
              <a:t>想獲得的學期分數</a:t>
            </a:r>
            <a:endParaRPr lang="en-US" altLang="zh-TW" sz="2800" b="1" dirty="0">
              <a:solidFill>
                <a:srgbClr val="1C4885"/>
              </a:solidFill>
            </a:endParaRPr>
          </a:p>
          <a:p>
            <a:pPr lvl="0" algn="just"/>
            <a:endParaRPr lang="zh-TW" altLang="en-US" sz="2800" b="1" dirty="0" smtClean="0">
              <a:solidFill>
                <a:srgbClr val="1C4885"/>
              </a:solidFill>
            </a:endParaRPr>
          </a:p>
        </p:txBody>
      </p:sp>
      <p:sp>
        <p:nvSpPr>
          <p:cNvPr id="3" name="矩形 2"/>
          <p:cNvSpPr/>
          <p:nvPr/>
        </p:nvSpPr>
        <p:spPr>
          <a:xfrm>
            <a:off x="1165471" y="5212080"/>
            <a:ext cx="6096000" cy="923330"/>
          </a:xfrm>
          <a:prstGeom prst="rect">
            <a:avLst/>
          </a:prstGeom>
        </p:spPr>
        <p:txBody>
          <a:bodyPr>
            <a:spAutoFit/>
          </a:bodyPr>
          <a:lstStyle/>
          <a:p>
            <a:pPr lvl="0" algn="just">
              <a:lnSpc>
                <a:spcPct val="150000"/>
              </a:lnSpc>
            </a:pPr>
            <a:r>
              <a:rPr lang="zh-TW" altLang="en-US" sz="1800" dirty="0" smtClean="0">
                <a:solidFill>
                  <a:schemeClr val="tx1"/>
                </a:solidFill>
              </a:rPr>
              <a:t>游佳軒</a:t>
            </a:r>
            <a:r>
              <a:rPr lang="en-US" altLang="zh-TW" sz="1800" dirty="0" smtClean="0">
                <a:solidFill>
                  <a:schemeClr val="tx1"/>
                </a:solidFill>
              </a:rPr>
              <a:t>:90</a:t>
            </a:r>
            <a:endParaRPr lang="en-US" altLang="zh-TW" sz="1800" dirty="0">
              <a:solidFill>
                <a:schemeClr val="tx1"/>
              </a:solidFill>
            </a:endParaRPr>
          </a:p>
          <a:p>
            <a:pPr lvl="0" algn="just">
              <a:lnSpc>
                <a:spcPct val="150000"/>
              </a:lnSpc>
            </a:pPr>
            <a:r>
              <a:rPr lang="zh-TW" altLang="en-US" sz="1800" dirty="0" smtClean="0">
                <a:solidFill>
                  <a:schemeClr val="tx1"/>
                </a:solidFill>
              </a:rPr>
              <a:t>陳韻媛</a:t>
            </a:r>
            <a:r>
              <a:rPr lang="en-US" altLang="zh-TW" sz="1800" dirty="0" smtClean="0">
                <a:solidFill>
                  <a:schemeClr val="tx1"/>
                </a:solidFill>
              </a:rPr>
              <a:t>:90</a:t>
            </a:r>
            <a:endParaRPr lang="en-US" altLang="zh-TW" sz="1800" dirty="0">
              <a:solidFill>
                <a:schemeClr val="tx1"/>
              </a:solidFill>
            </a:endParaRPr>
          </a:p>
        </p:txBody>
      </p:sp>
    </p:spTree>
    <p:extLst>
      <p:ext uri="{BB962C8B-B14F-4D97-AF65-F5344CB8AC3E}">
        <p14:creationId xmlns:p14="http://schemas.microsoft.com/office/powerpoint/2010/main" val="14928504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8"/>
          <p:cNvSpPr txBox="1"/>
          <p:nvPr/>
        </p:nvSpPr>
        <p:spPr>
          <a:xfrm>
            <a:off x="796427" y="511727"/>
            <a:ext cx="28395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CN" sz="2800">
                <a:solidFill>
                  <a:srgbClr val="262626"/>
                </a:solidFill>
              </a:rPr>
              <a:t>研究動機與目的</a:t>
            </a:r>
            <a:endParaRPr sz="2800">
              <a:solidFill>
                <a:srgbClr val="262626"/>
              </a:solidFill>
            </a:endParaRPr>
          </a:p>
          <a:p>
            <a:pPr marL="0" marR="0" lvl="0" indent="0" algn="ctr" rtl="0">
              <a:spcBef>
                <a:spcPts val="0"/>
              </a:spcBef>
              <a:spcAft>
                <a:spcPts val="0"/>
              </a:spcAft>
              <a:buClr>
                <a:srgbClr val="000000"/>
              </a:buClr>
              <a:buFont typeface="Arial"/>
              <a:buNone/>
            </a:pPr>
            <a:endParaRPr sz="2800">
              <a:solidFill>
                <a:srgbClr val="262626"/>
              </a:solidFill>
            </a:endParaRPr>
          </a:p>
        </p:txBody>
      </p:sp>
      <p:cxnSp>
        <p:nvCxnSpPr>
          <p:cNvPr id="220" name="Google Shape;220;p28"/>
          <p:cNvCxnSpPr/>
          <p:nvPr/>
        </p:nvCxnSpPr>
        <p:spPr>
          <a:xfrm>
            <a:off x="796413" y="457203"/>
            <a:ext cx="0" cy="632244"/>
          </a:xfrm>
          <a:prstGeom prst="straightConnector1">
            <a:avLst/>
          </a:prstGeom>
          <a:noFill/>
          <a:ln w="76200" cap="flat" cmpd="sng">
            <a:solidFill>
              <a:srgbClr val="1C4885"/>
            </a:solidFill>
            <a:prstDash val="solid"/>
            <a:miter lim="800000"/>
            <a:headEnd type="none" w="sm" len="sm"/>
            <a:tailEnd type="none" w="sm" len="sm"/>
          </a:ln>
        </p:spPr>
      </p:cxnSp>
      <p:sp>
        <p:nvSpPr>
          <p:cNvPr id="221" name="Google Shape;221;p28"/>
          <p:cNvSpPr txBox="1"/>
          <p:nvPr/>
        </p:nvSpPr>
        <p:spPr>
          <a:xfrm>
            <a:off x="796425" y="1569625"/>
            <a:ext cx="5299500" cy="434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200"/>
          </a:p>
          <a:p>
            <a:pPr marL="0" lvl="0" indent="0" algn="l" rtl="0">
              <a:spcBef>
                <a:spcPts val="0"/>
              </a:spcBef>
              <a:spcAft>
                <a:spcPts val="0"/>
              </a:spcAft>
              <a:buNone/>
            </a:pPr>
            <a:endParaRPr sz="2200"/>
          </a:p>
          <a:p>
            <a:pPr marL="0" lvl="0" indent="0" algn="l" rtl="0">
              <a:spcBef>
                <a:spcPts val="0"/>
              </a:spcBef>
              <a:spcAft>
                <a:spcPts val="0"/>
              </a:spcAft>
              <a:buNone/>
            </a:pPr>
            <a:r>
              <a:rPr lang="zh-CN" sz="2200"/>
              <a:t>法人機構與投資人最怕投資到面臨倒閉的公司，亦所謂的逆選擇問題。當公司破產時，投資人多年來的心血一夕間付諸流水，手上的股票成了一文不值得壁紙。</a:t>
            </a:r>
            <a:endParaRPr sz="2200"/>
          </a:p>
          <a:p>
            <a:pPr marL="0" lvl="0" indent="0" algn="l" rtl="0">
              <a:spcBef>
                <a:spcPts val="0"/>
              </a:spcBef>
              <a:spcAft>
                <a:spcPts val="0"/>
              </a:spcAft>
              <a:buNone/>
            </a:pPr>
            <a:endParaRPr sz="2200"/>
          </a:p>
          <a:p>
            <a:pPr marL="0" lvl="0" indent="0" algn="l" rtl="0">
              <a:spcBef>
                <a:spcPts val="0"/>
              </a:spcBef>
              <a:spcAft>
                <a:spcPts val="0"/>
              </a:spcAft>
              <a:buNone/>
            </a:pPr>
            <a:r>
              <a:rPr lang="zh-CN" sz="2200"/>
              <a:t>因此，在資訊流通的環境下，若能</a:t>
            </a:r>
            <a:r>
              <a:rPr lang="zh-CN" sz="2200">
                <a:solidFill>
                  <a:schemeClr val="dk1"/>
                </a:solidFill>
              </a:rPr>
              <a:t>早一步</a:t>
            </a:r>
            <a:r>
              <a:rPr lang="zh-CN" sz="2200"/>
              <a:t>從公開資訊中看出公司破產訊號，就能避免讓資金一去不返的憾事發生。</a:t>
            </a:r>
            <a:endParaRPr sz="2200"/>
          </a:p>
        </p:txBody>
      </p:sp>
      <p:pic>
        <p:nvPicPr>
          <p:cNvPr id="222" name="Google Shape;222;p28"/>
          <p:cNvPicPr preferRelativeResize="0"/>
          <p:nvPr/>
        </p:nvPicPr>
        <p:blipFill>
          <a:blip r:embed="rId3">
            <a:alphaModFix/>
          </a:blip>
          <a:stretch>
            <a:fillRect/>
          </a:stretch>
        </p:blipFill>
        <p:spPr>
          <a:xfrm>
            <a:off x="6371300" y="1569625"/>
            <a:ext cx="5009299" cy="4515076"/>
          </a:xfrm>
          <a:prstGeom prst="rect">
            <a:avLst/>
          </a:prstGeom>
          <a:noFill/>
          <a:ln>
            <a:noFill/>
          </a:ln>
        </p:spPr>
      </p:pic>
      <p:sp>
        <p:nvSpPr>
          <p:cNvPr id="6" name="矩形 5"/>
          <p:cNvSpPr/>
          <p:nvPr/>
        </p:nvSpPr>
        <p:spPr>
          <a:xfrm>
            <a:off x="11073569" y="218508"/>
            <a:ext cx="849913" cy="369332"/>
          </a:xfrm>
          <a:prstGeom prst="rect">
            <a:avLst/>
          </a:prstGeom>
        </p:spPr>
        <p:txBody>
          <a:bodyPr wrap="none">
            <a:spAutoFit/>
          </a:bodyPr>
          <a:lstStyle/>
          <a:p>
            <a:pPr lvl="0" algn="ctr"/>
            <a:r>
              <a:rPr lang="en-US" altLang="zh-CN" sz="1800" b="1" dirty="0" smtClean="0">
                <a:solidFill>
                  <a:srgbClr val="2F5597"/>
                </a:solidFill>
                <a:latin typeface="Poppins"/>
                <a:ea typeface="Poppins"/>
                <a:cs typeface="Poppins"/>
                <a:sym typeface="Poppins"/>
              </a:rPr>
              <a:t>02/33</a:t>
            </a:r>
            <a:endParaRPr lang="zh-CN" altLang="en-US" sz="1050" b="1" dirty="0">
              <a:solidFill>
                <a:srgbClr val="2F5597"/>
              </a:solidFill>
              <a:latin typeface="Poppins"/>
              <a:ea typeface="Poppins"/>
              <a:cs typeface="Poppins"/>
              <a:sym typeface="Poppins"/>
            </a:endParaRPr>
          </a:p>
        </p:txBody>
      </p:sp>
    </p:spTree>
    <p:extLst>
      <p:ext uri="{BB962C8B-B14F-4D97-AF65-F5344CB8AC3E}">
        <p14:creationId xmlns:p14="http://schemas.microsoft.com/office/powerpoint/2010/main" val="42641795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9"/>
          <p:cNvSpPr/>
          <p:nvPr/>
        </p:nvSpPr>
        <p:spPr>
          <a:xfrm>
            <a:off x="245805" y="294968"/>
            <a:ext cx="1961536" cy="1696064"/>
          </a:xfrm>
          <a:prstGeom prst="rect">
            <a:avLst/>
          </a:prstGeom>
          <a:solidFill>
            <a:srgbClr val="1C48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9" name="Google Shape;229;p29"/>
          <p:cNvSpPr/>
          <p:nvPr/>
        </p:nvSpPr>
        <p:spPr>
          <a:xfrm>
            <a:off x="9984658" y="4866967"/>
            <a:ext cx="1961536" cy="1696064"/>
          </a:xfrm>
          <a:prstGeom prst="rect">
            <a:avLst/>
          </a:prstGeom>
          <a:solidFill>
            <a:srgbClr val="1C48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0" name="Google Shape;230;p29"/>
          <p:cNvSpPr/>
          <p:nvPr/>
        </p:nvSpPr>
        <p:spPr>
          <a:xfrm>
            <a:off x="403122" y="449825"/>
            <a:ext cx="11385755" cy="5958349"/>
          </a:xfrm>
          <a:prstGeom prst="roundRect">
            <a:avLst>
              <a:gd name="adj" fmla="val 156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1" name="Google Shape;231;p29"/>
          <p:cNvSpPr/>
          <p:nvPr/>
        </p:nvSpPr>
        <p:spPr>
          <a:xfrm>
            <a:off x="1887301" y="2420811"/>
            <a:ext cx="1592179" cy="1592179"/>
          </a:xfrm>
          <a:prstGeom prst="ellipse">
            <a:avLst/>
          </a:prstGeom>
          <a:solidFill>
            <a:srgbClr val="1C48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13800" b="1">
                <a:solidFill>
                  <a:schemeClr val="lt1"/>
                </a:solidFill>
                <a:latin typeface="Poppins"/>
                <a:ea typeface="Poppins"/>
                <a:cs typeface="Poppins"/>
                <a:sym typeface="Poppins"/>
              </a:rPr>
              <a:t>2</a:t>
            </a:r>
            <a:endParaRPr sz="13800" b="1">
              <a:solidFill>
                <a:schemeClr val="lt1"/>
              </a:solidFill>
              <a:latin typeface="Poppins"/>
              <a:ea typeface="Poppins"/>
              <a:cs typeface="Poppins"/>
              <a:sym typeface="Poppins"/>
            </a:endParaRPr>
          </a:p>
        </p:txBody>
      </p:sp>
      <p:sp>
        <p:nvSpPr>
          <p:cNvPr id="232" name="Google Shape;232;p29"/>
          <p:cNvSpPr txBox="1"/>
          <p:nvPr/>
        </p:nvSpPr>
        <p:spPr>
          <a:xfrm>
            <a:off x="4476985" y="2420811"/>
            <a:ext cx="5760360" cy="769441"/>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zh-CN" sz="4400">
                <a:solidFill>
                  <a:srgbClr val="1C4885"/>
                </a:solidFill>
              </a:rPr>
              <a:t>資料介紹</a:t>
            </a:r>
            <a:endParaRPr/>
          </a:p>
        </p:txBody>
      </p:sp>
      <p:cxnSp>
        <p:nvCxnSpPr>
          <p:cNvPr id="233" name="Google Shape;233;p29"/>
          <p:cNvCxnSpPr/>
          <p:nvPr/>
        </p:nvCxnSpPr>
        <p:spPr>
          <a:xfrm>
            <a:off x="4663554" y="3428999"/>
            <a:ext cx="1112406" cy="0"/>
          </a:xfrm>
          <a:prstGeom prst="straightConnector1">
            <a:avLst/>
          </a:prstGeom>
          <a:noFill/>
          <a:ln w="25400" cap="flat" cmpd="sng">
            <a:solidFill>
              <a:srgbClr val="7F7F7F"/>
            </a:solidFill>
            <a:prstDash val="solid"/>
            <a:miter lim="800000"/>
            <a:headEnd type="none" w="sm" len="sm"/>
            <a:tailEnd type="none" w="sm" len="sm"/>
          </a:ln>
        </p:spPr>
      </p:cxnSp>
      <p:sp>
        <p:nvSpPr>
          <p:cNvPr id="234" name="Google Shape;234;p29"/>
          <p:cNvSpPr txBox="1"/>
          <p:nvPr/>
        </p:nvSpPr>
        <p:spPr>
          <a:xfrm>
            <a:off x="4593875" y="3674425"/>
            <a:ext cx="6054900" cy="338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CN" sz="1600">
                <a:solidFill>
                  <a:srgbClr val="262626"/>
                </a:solidFill>
                <a:latin typeface="Poppins"/>
                <a:ea typeface="Poppins"/>
                <a:cs typeface="Poppins"/>
                <a:sym typeface="Poppins"/>
              </a:rPr>
              <a:t>Data Introduction</a:t>
            </a:r>
            <a:endParaRPr sz="1600" b="0" i="0" u="none" strike="noStrike" cap="none">
              <a:solidFill>
                <a:srgbClr val="262626"/>
              </a:solidFill>
              <a:latin typeface="Poppins"/>
              <a:ea typeface="Poppins"/>
              <a:cs typeface="Poppins"/>
              <a:sym typeface="Poppins"/>
            </a:endParaRPr>
          </a:p>
        </p:txBody>
      </p:sp>
    </p:spTree>
    <p:extLst>
      <p:ext uri="{BB962C8B-B14F-4D97-AF65-F5344CB8AC3E}">
        <p14:creationId xmlns:p14="http://schemas.microsoft.com/office/powerpoint/2010/main" val="13809128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1" name="Google Shape;241;p30"/>
          <p:cNvSpPr/>
          <p:nvPr/>
        </p:nvSpPr>
        <p:spPr>
          <a:xfrm>
            <a:off x="1017640" y="1874326"/>
            <a:ext cx="3377400" cy="3377400"/>
          </a:xfrm>
          <a:prstGeom prst="ellipse">
            <a:avLst/>
          </a:prstGeom>
          <a:solidFill>
            <a:srgbClr val="1C48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42" name="Google Shape;242;p30"/>
          <p:cNvPicPr preferRelativeResize="0"/>
          <p:nvPr/>
        </p:nvPicPr>
        <p:blipFill rotWithShape="1">
          <a:blip r:embed="rId3">
            <a:alphaModFix/>
          </a:blip>
          <a:srcRect l="14188" t="3629" r="22467" b="1358"/>
          <a:stretch/>
        </p:blipFill>
        <p:spPr>
          <a:xfrm>
            <a:off x="1183559" y="2040245"/>
            <a:ext cx="3042298" cy="3042298"/>
          </a:xfrm>
          <a:custGeom>
            <a:avLst/>
            <a:gdLst/>
            <a:ahLst/>
            <a:cxnLst/>
            <a:rect l="l" t="t" r="r" b="b"/>
            <a:pathLst>
              <a:path w="6371304" h="6371304" extrusionOk="0">
                <a:moveTo>
                  <a:pt x="3185652" y="0"/>
                </a:moveTo>
                <a:cubicBezTo>
                  <a:pt x="4945039" y="0"/>
                  <a:pt x="6371304" y="1426265"/>
                  <a:pt x="6371304" y="3185652"/>
                </a:cubicBezTo>
                <a:cubicBezTo>
                  <a:pt x="6371304" y="4945039"/>
                  <a:pt x="4945039" y="6371304"/>
                  <a:pt x="3185652" y="6371304"/>
                </a:cubicBezTo>
                <a:cubicBezTo>
                  <a:pt x="1426265" y="6371304"/>
                  <a:pt x="0" y="4945039"/>
                  <a:pt x="0" y="3185652"/>
                </a:cubicBezTo>
                <a:cubicBezTo>
                  <a:pt x="0" y="1426265"/>
                  <a:pt x="1426265" y="0"/>
                  <a:pt x="3185652" y="0"/>
                </a:cubicBezTo>
                <a:close/>
              </a:path>
            </a:pathLst>
          </a:custGeom>
          <a:noFill/>
          <a:ln>
            <a:noFill/>
          </a:ln>
        </p:spPr>
      </p:pic>
      <p:sp>
        <p:nvSpPr>
          <p:cNvPr id="244" name="Google Shape;244;p30"/>
          <p:cNvSpPr txBox="1"/>
          <p:nvPr/>
        </p:nvSpPr>
        <p:spPr>
          <a:xfrm>
            <a:off x="5658128" y="1369169"/>
            <a:ext cx="22251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CN" sz="2400" dirty="0">
                <a:solidFill>
                  <a:srgbClr val="3F3F3F"/>
                </a:solidFill>
              </a:rPr>
              <a:t>資料內容</a:t>
            </a:r>
            <a:endParaRPr sz="1800" dirty="0"/>
          </a:p>
        </p:txBody>
      </p:sp>
      <p:sp>
        <p:nvSpPr>
          <p:cNvPr id="245" name="Google Shape;245;p30"/>
          <p:cNvSpPr txBox="1"/>
          <p:nvPr/>
        </p:nvSpPr>
        <p:spPr>
          <a:xfrm>
            <a:off x="5658128" y="1984404"/>
            <a:ext cx="2626800" cy="1169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CN" sz="1800" dirty="0">
                <a:solidFill>
                  <a:srgbClr val="3F3F3F"/>
                </a:solidFill>
              </a:rPr>
              <a:t>應變數：1項（是否倒閉）</a:t>
            </a:r>
            <a:endParaRPr sz="1800" dirty="0">
              <a:solidFill>
                <a:srgbClr val="3F3F3F"/>
              </a:solidFill>
            </a:endParaRPr>
          </a:p>
          <a:p>
            <a:pPr marL="0" marR="0" lvl="0" indent="0" algn="l" rtl="0">
              <a:spcBef>
                <a:spcPts val="0"/>
              </a:spcBef>
              <a:spcAft>
                <a:spcPts val="0"/>
              </a:spcAft>
              <a:buNone/>
            </a:pPr>
            <a:r>
              <a:rPr lang="zh-CN" sz="1800" dirty="0">
                <a:solidFill>
                  <a:srgbClr val="3F3F3F"/>
                </a:solidFill>
              </a:rPr>
              <a:t>自變數：95項</a:t>
            </a:r>
            <a:endParaRPr sz="1800" dirty="0">
              <a:solidFill>
                <a:srgbClr val="3F3F3F"/>
              </a:solidFill>
            </a:endParaRPr>
          </a:p>
          <a:p>
            <a:pPr marL="0" marR="0" lvl="0" indent="0" algn="l" rtl="0">
              <a:spcBef>
                <a:spcPts val="0"/>
              </a:spcBef>
              <a:spcAft>
                <a:spcPts val="0"/>
              </a:spcAft>
              <a:buNone/>
            </a:pPr>
            <a:r>
              <a:rPr lang="zh-CN" sz="1800" dirty="0">
                <a:solidFill>
                  <a:srgbClr val="3F3F3F"/>
                </a:solidFill>
              </a:rPr>
              <a:t>樣本數：6819家</a:t>
            </a:r>
            <a:endParaRPr sz="1800" dirty="0">
              <a:solidFill>
                <a:srgbClr val="3F3F3F"/>
              </a:solidFill>
            </a:endParaRPr>
          </a:p>
          <a:p>
            <a:pPr marL="0" marR="0" lvl="0" indent="0" algn="l" rtl="0">
              <a:spcBef>
                <a:spcPts val="0"/>
              </a:spcBef>
              <a:spcAft>
                <a:spcPts val="0"/>
              </a:spcAft>
              <a:buNone/>
            </a:pPr>
            <a:r>
              <a:rPr lang="zh-CN" sz="1800" dirty="0">
                <a:solidFill>
                  <a:srgbClr val="3F3F3F"/>
                </a:solidFill>
              </a:rPr>
              <a:t>(*1999年~2009年上市公司數)</a:t>
            </a:r>
            <a:endParaRPr sz="1800" dirty="0">
              <a:solidFill>
                <a:srgbClr val="3F3F3F"/>
              </a:solidFill>
            </a:endParaRPr>
          </a:p>
          <a:p>
            <a:pPr marL="0" marR="0" lvl="0" indent="0" algn="l" rtl="0">
              <a:spcBef>
                <a:spcPts val="0"/>
              </a:spcBef>
              <a:spcAft>
                <a:spcPts val="0"/>
              </a:spcAft>
              <a:buNone/>
            </a:pPr>
            <a:r>
              <a:rPr lang="zh-CN" sz="1800" dirty="0">
                <a:solidFill>
                  <a:srgbClr val="3F3F3F"/>
                </a:solidFill>
              </a:rPr>
              <a:t>遺失值：無</a:t>
            </a:r>
            <a:endParaRPr sz="1800" dirty="0">
              <a:solidFill>
                <a:srgbClr val="3F3F3F"/>
              </a:solidFill>
            </a:endParaRPr>
          </a:p>
        </p:txBody>
      </p:sp>
      <p:cxnSp>
        <p:nvCxnSpPr>
          <p:cNvPr id="246" name="Google Shape;246;p30"/>
          <p:cNvCxnSpPr/>
          <p:nvPr/>
        </p:nvCxnSpPr>
        <p:spPr>
          <a:xfrm>
            <a:off x="5746616" y="1878858"/>
            <a:ext cx="265200" cy="0"/>
          </a:xfrm>
          <a:prstGeom prst="straightConnector1">
            <a:avLst/>
          </a:prstGeom>
          <a:noFill/>
          <a:ln w="25400" cap="flat" cmpd="sng">
            <a:solidFill>
              <a:srgbClr val="1C4885"/>
            </a:solidFill>
            <a:prstDash val="solid"/>
            <a:miter lim="800000"/>
            <a:headEnd type="none" w="sm" len="sm"/>
            <a:tailEnd type="none" w="sm" len="sm"/>
          </a:ln>
        </p:spPr>
      </p:cxnSp>
      <p:sp>
        <p:nvSpPr>
          <p:cNvPr id="247" name="Google Shape;247;p30"/>
          <p:cNvSpPr txBox="1"/>
          <p:nvPr/>
        </p:nvSpPr>
        <p:spPr>
          <a:xfrm>
            <a:off x="5658128" y="4075305"/>
            <a:ext cx="22251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CN" sz="2400" dirty="0">
                <a:solidFill>
                  <a:srgbClr val="3F3F3F"/>
                </a:solidFill>
              </a:rPr>
              <a:t>資料來源</a:t>
            </a:r>
            <a:endParaRPr sz="1800" dirty="0"/>
          </a:p>
        </p:txBody>
      </p:sp>
      <p:sp>
        <p:nvSpPr>
          <p:cNvPr id="248" name="Google Shape;248;p30"/>
          <p:cNvSpPr txBox="1"/>
          <p:nvPr/>
        </p:nvSpPr>
        <p:spPr>
          <a:xfrm>
            <a:off x="5658128" y="4655694"/>
            <a:ext cx="2626800" cy="1169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CN" sz="1800"/>
              <a:t>取自Kaggle，網址如下：</a:t>
            </a:r>
            <a:endParaRPr sz="1800"/>
          </a:p>
          <a:p>
            <a:pPr marL="0" marR="0" lvl="0" indent="0" algn="l" rtl="0">
              <a:spcBef>
                <a:spcPts val="0"/>
              </a:spcBef>
              <a:spcAft>
                <a:spcPts val="0"/>
              </a:spcAft>
              <a:buNone/>
            </a:pPr>
            <a:r>
              <a:rPr lang="zh-CN" sz="1800">
                <a:solidFill>
                  <a:schemeClr val="dk1"/>
                </a:solidFill>
              </a:rPr>
              <a:t>https://www.kaggle.com/chihfongtsai/taiwanese-bankruptcy-prediction</a:t>
            </a:r>
            <a:endParaRPr sz="1800"/>
          </a:p>
        </p:txBody>
      </p:sp>
      <p:cxnSp>
        <p:nvCxnSpPr>
          <p:cNvPr id="249" name="Google Shape;249;p30"/>
          <p:cNvCxnSpPr/>
          <p:nvPr/>
        </p:nvCxnSpPr>
        <p:spPr>
          <a:xfrm>
            <a:off x="5746616" y="4550149"/>
            <a:ext cx="265200" cy="0"/>
          </a:xfrm>
          <a:prstGeom prst="straightConnector1">
            <a:avLst/>
          </a:prstGeom>
          <a:noFill/>
          <a:ln w="25400" cap="flat" cmpd="sng">
            <a:solidFill>
              <a:srgbClr val="1C4885"/>
            </a:solidFill>
            <a:prstDash val="solid"/>
            <a:miter lim="800000"/>
            <a:headEnd type="none" w="sm" len="sm"/>
            <a:tailEnd type="none" w="sm" len="sm"/>
          </a:ln>
        </p:spPr>
      </p:cxnSp>
      <p:sp>
        <p:nvSpPr>
          <p:cNvPr id="12" name="矩形 11"/>
          <p:cNvSpPr/>
          <p:nvPr/>
        </p:nvSpPr>
        <p:spPr>
          <a:xfrm>
            <a:off x="11061547" y="218508"/>
            <a:ext cx="873958" cy="369332"/>
          </a:xfrm>
          <a:prstGeom prst="rect">
            <a:avLst/>
          </a:prstGeom>
        </p:spPr>
        <p:txBody>
          <a:bodyPr wrap="none">
            <a:spAutoFit/>
          </a:bodyPr>
          <a:lstStyle/>
          <a:p>
            <a:pPr lvl="0" algn="ctr"/>
            <a:r>
              <a:rPr lang="en-US" altLang="zh-CN" sz="1800" b="1" dirty="0" smtClean="0">
                <a:solidFill>
                  <a:srgbClr val="2F5597"/>
                </a:solidFill>
                <a:latin typeface="Poppins"/>
                <a:ea typeface="Poppins"/>
                <a:cs typeface="Poppins"/>
                <a:sym typeface="Poppins"/>
              </a:rPr>
              <a:t>04/33</a:t>
            </a:r>
            <a:endParaRPr lang="zh-CN" altLang="en-US" sz="1050" b="1" dirty="0">
              <a:solidFill>
                <a:srgbClr val="2F5597"/>
              </a:solidFill>
              <a:latin typeface="Poppins"/>
              <a:ea typeface="Poppins"/>
              <a:cs typeface="Poppins"/>
              <a:sym typeface="Poppins"/>
            </a:endParaRPr>
          </a:p>
        </p:txBody>
      </p:sp>
      <p:sp>
        <p:nvSpPr>
          <p:cNvPr id="13" name="Google Shape;262;p31"/>
          <p:cNvSpPr txBox="1"/>
          <p:nvPr/>
        </p:nvSpPr>
        <p:spPr>
          <a:xfrm>
            <a:off x="255428" y="328550"/>
            <a:ext cx="8029500" cy="7695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zh-TW" altLang="en-US" sz="3600" dirty="0">
                <a:solidFill>
                  <a:srgbClr val="1C4885"/>
                </a:solidFill>
              </a:rPr>
              <a:t>資料介紹</a:t>
            </a:r>
            <a:endParaRPr sz="600" dirty="0"/>
          </a:p>
        </p:txBody>
      </p:sp>
    </p:spTree>
    <p:extLst>
      <p:ext uri="{BB962C8B-B14F-4D97-AF65-F5344CB8AC3E}">
        <p14:creationId xmlns:p14="http://schemas.microsoft.com/office/powerpoint/2010/main" val="6558499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31"/>
          <p:cNvPicPr preferRelativeResize="0"/>
          <p:nvPr/>
        </p:nvPicPr>
        <p:blipFill rotWithShape="1">
          <a:blip r:embed="rId3">
            <a:alphaModFix/>
          </a:blip>
          <a:srcRect l="4657" r="5081" b="3956"/>
          <a:stretch/>
        </p:blipFill>
        <p:spPr>
          <a:xfrm>
            <a:off x="1503400" y="1844675"/>
            <a:ext cx="4633952" cy="3530527"/>
          </a:xfrm>
          <a:prstGeom prst="rect">
            <a:avLst/>
          </a:prstGeom>
          <a:noFill/>
          <a:ln>
            <a:noFill/>
          </a:ln>
        </p:spPr>
      </p:pic>
      <p:sp>
        <p:nvSpPr>
          <p:cNvPr id="256" name="Google Shape;256;p31"/>
          <p:cNvSpPr txBox="1"/>
          <p:nvPr/>
        </p:nvSpPr>
        <p:spPr>
          <a:xfrm>
            <a:off x="2002225" y="2111253"/>
            <a:ext cx="1497300" cy="44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zh-CN" sz="2000" b="1"/>
              <a:t>6599</a:t>
            </a:r>
            <a:endParaRPr sz="2000" b="1"/>
          </a:p>
        </p:txBody>
      </p:sp>
      <p:sp>
        <p:nvSpPr>
          <p:cNvPr id="257" name="Google Shape;257;p31"/>
          <p:cNvSpPr txBox="1"/>
          <p:nvPr/>
        </p:nvSpPr>
        <p:spPr>
          <a:xfrm>
            <a:off x="4112219" y="4640428"/>
            <a:ext cx="1497300" cy="44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zh-CN" sz="2000" b="1"/>
              <a:t>220</a:t>
            </a:r>
            <a:endParaRPr sz="2000" b="1"/>
          </a:p>
        </p:txBody>
      </p:sp>
      <p:pic>
        <p:nvPicPr>
          <p:cNvPr id="258" name="Google Shape;258;p31"/>
          <p:cNvPicPr preferRelativeResize="0"/>
          <p:nvPr/>
        </p:nvPicPr>
        <p:blipFill>
          <a:blip r:embed="rId4">
            <a:alphaModFix/>
          </a:blip>
          <a:stretch>
            <a:fillRect/>
          </a:stretch>
        </p:blipFill>
        <p:spPr>
          <a:xfrm>
            <a:off x="4188424" y="5895300"/>
            <a:ext cx="381000" cy="381000"/>
          </a:xfrm>
          <a:prstGeom prst="rect">
            <a:avLst/>
          </a:prstGeom>
          <a:noFill/>
          <a:ln>
            <a:noFill/>
          </a:ln>
        </p:spPr>
      </p:pic>
      <p:pic>
        <p:nvPicPr>
          <p:cNvPr id="259" name="Google Shape;259;p31"/>
          <p:cNvPicPr preferRelativeResize="0"/>
          <p:nvPr/>
        </p:nvPicPr>
        <p:blipFill>
          <a:blip r:embed="rId5">
            <a:alphaModFix/>
          </a:blip>
          <a:stretch>
            <a:fillRect/>
          </a:stretch>
        </p:blipFill>
        <p:spPr>
          <a:xfrm>
            <a:off x="6746274" y="5895300"/>
            <a:ext cx="381000" cy="381000"/>
          </a:xfrm>
          <a:prstGeom prst="rect">
            <a:avLst/>
          </a:prstGeom>
          <a:noFill/>
          <a:ln>
            <a:noFill/>
          </a:ln>
        </p:spPr>
      </p:pic>
      <p:sp>
        <p:nvSpPr>
          <p:cNvPr id="260" name="Google Shape;260;p31"/>
          <p:cNvSpPr txBox="1"/>
          <p:nvPr/>
        </p:nvSpPr>
        <p:spPr>
          <a:xfrm>
            <a:off x="4569425" y="5819100"/>
            <a:ext cx="1790700" cy="53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zh-CN" sz="2000"/>
              <a:t>尚未倒閉</a:t>
            </a:r>
            <a:endParaRPr sz="2000"/>
          </a:p>
        </p:txBody>
      </p:sp>
      <p:sp>
        <p:nvSpPr>
          <p:cNvPr id="261" name="Google Shape;261;p31"/>
          <p:cNvSpPr txBox="1"/>
          <p:nvPr/>
        </p:nvSpPr>
        <p:spPr>
          <a:xfrm>
            <a:off x="7127275" y="5819100"/>
            <a:ext cx="1790700" cy="53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zh-CN" sz="2000"/>
              <a:t>倒閉</a:t>
            </a:r>
            <a:endParaRPr sz="2000"/>
          </a:p>
        </p:txBody>
      </p:sp>
      <p:sp>
        <p:nvSpPr>
          <p:cNvPr id="262" name="Google Shape;262;p31"/>
          <p:cNvSpPr txBox="1"/>
          <p:nvPr/>
        </p:nvSpPr>
        <p:spPr>
          <a:xfrm>
            <a:off x="255428" y="328550"/>
            <a:ext cx="8029500" cy="7695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zh-CN" sz="3600" dirty="0">
                <a:solidFill>
                  <a:srgbClr val="1C4885"/>
                </a:solidFill>
              </a:rPr>
              <a:t>反應變數-比例分配圖</a:t>
            </a:r>
            <a:endParaRPr sz="600" dirty="0"/>
          </a:p>
        </p:txBody>
      </p:sp>
      <p:pic>
        <p:nvPicPr>
          <p:cNvPr id="263" name="Google Shape;263;p31"/>
          <p:cNvPicPr preferRelativeResize="0"/>
          <p:nvPr/>
        </p:nvPicPr>
        <p:blipFill>
          <a:blip r:embed="rId6">
            <a:alphaModFix/>
          </a:blip>
          <a:stretch>
            <a:fillRect/>
          </a:stretch>
        </p:blipFill>
        <p:spPr>
          <a:xfrm>
            <a:off x="6825225" y="1881350"/>
            <a:ext cx="3520476" cy="3493849"/>
          </a:xfrm>
          <a:prstGeom prst="rect">
            <a:avLst/>
          </a:prstGeom>
          <a:noFill/>
          <a:ln>
            <a:noFill/>
          </a:ln>
        </p:spPr>
      </p:pic>
      <p:sp>
        <p:nvSpPr>
          <p:cNvPr id="264" name="Google Shape;264;p31"/>
          <p:cNvSpPr txBox="1"/>
          <p:nvPr/>
        </p:nvSpPr>
        <p:spPr>
          <a:xfrm>
            <a:off x="7836812" y="3973153"/>
            <a:ext cx="1497300" cy="44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zh-CN" sz="2000" b="1"/>
              <a:t>96.77%</a:t>
            </a:r>
            <a:endParaRPr sz="2000" b="1"/>
          </a:p>
        </p:txBody>
      </p:sp>
      <p:sp>
        <p:nvSpPr>
          <p:cNvPr id="265" name="Google Shape;265;p31"/>
          <p:cNvSpPr txBox="1"/>
          <p:nvPr/>
        </p:nvSpPr>
        <p:spPr>
          <a:xfrm>
            <a:off x="8522450" y="1881353"/>
            <a:ext cx="1497300" cy="44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zh-CN" sz="2000" b="1"/>
              <a:t>3.23%</a:t>
            </a:r>
            <a:endParaRPr sz="2000" b="1"/>
          </a:p>
        </p:txBody>
      </p:sp>
      <p:sp>
        <p:nvSpPr>
          <p:cNvPr id="13" name="矩形 12"/>
          <p:cNvSpPr/>
          <p:nvPr/>
        </p:nvSpPr>
        <p:spPr>
          <a:xfrm>
            <a:off x="11063951" y="218508"/>
            <a:ext cx="869149" cy="369332"/>
          </a:xfrm>
          <a:prstGeom prst="rect">
            <a:avLst/>
          </a:prstGeom>
        </p:spPr>
        <p:txBody>
          <a:bodyPr wrap="none">
            <a:spAutoFit/>
          </a:bodyPr>
          <a:lstStyle/>
          <a:p>
            <a:pPr lvl="0" algn="ctr"/>
            <a:r>
              <a:rPr lang="en-US" altLang="zh-CN" sz="1800" b="1" dirty="0" smtClean="0">
                <a:solidFill>
                  <a:srgbClr val="2F5597"/>
                </a:solidFill>
                <a:latin typeface="Poppins"/>
                <a:ea typeface="Poppins"/>
                <a:cs typeface="Poppins"/>
                <a:sym typeface="Poppins"/>
              </a:rPr>
              <a:t>0</a:t>
            </a:r>
            <a:r>
              <a:rPr lang="en-US" altLang="zh-TW" sz="1800" b="1" dirty="0" smtClean="0">
                <a:solidFill>
                  <a:srgbClr val="2F5597"/>
                </a:solidFill>
                <a:latin typeface="Poppins"/>
                <a:ea typeface="Poppins"/>
                <a:cs typeface="Poppins"/>
                <a:sym typeface="Poppins"/>
              </a:rPr>
              <a:t>5</a:t>
            </a:r>
            <a:r>
              <a:rPr lang="en-US" altLang="zh-CN" sz="1800" b="1" dirty="0" smtClean="0">
                <a:solidFill>
                  <a:srgbClr val="2F5597"/>
                </a:solidFill>
                <a:latin typeface="Poppins"/>
                <a:ea typeface="Poppins"/>
                <a:cs typeface="Poppins"/>
                <a:sym typeface="Poppins"/>
              </a:rPr>
              <a:t>/33</a:t>
            </a:r>
            <a:endParaRPr lang="zh-CN" altLang="en-US" sz="1050" b="1" dirty="0">
              <a:solidFill>
                <a:srgbClr val="2F5597"/>
              </a:solidFill>
              <a:latin typeface="Poppins"/>
              <a:ea typeface="Poppins"/>
              <a:cs typeface="Poppins"/>
              <a:sym typeface="Poppins"/>
            </a:endParaRPr>
          </a:p>
        </p:txBody>
      </p:sp>
    </p:spTree>
    <p:extLst>
      <p:ext uri="{BB962C8B-B14F-4D97-AF65-F5344CB8AC3E}">
        <p14:creationId xmlns:p14="http://schemas.microsoft.com/office/powerpoint/2010/main" val="32586149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graphicFrame>
        <p:nvGraphicFramePr>
          <p:cNvPr id="271" name="Google Shape;271;p32"/>
          <p:cNvGraphicFramePr/>
          <p:nvPr/>
        </p:nvGraphicFramePr>
        <p:xfrm>
          <a:off x="0" y="1261700"/>
          <a:ext cx="12192000" cy="5326695"/>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524000">
                  <a:extLst>
                    <a:ext uri="{9D8B030D-6E8A-4147-A177-3AD203B41FA5}">
                      <a16:colId xmlns:a16="http://schemas.microsoft.com/office/drawing/2014/main" val="20005"/>
                    </a:ext>
                  </a:extLst>
                </a:gridCol>
                <a:gridCol w="1524000">
                  <a:extLst>
                    <a:ext uri="{9D8B030D-6E8A-4147-A177-3AD203B41FA5}">
                      <a16:colId xmlns:a16="http://schemas.microsoft.com/office/drawing/2014/main" val="20006"/>
                    </a:ext>
                  </a:extLst>
                </a:gridCol>
                <a:gridCol w="1524000">
                  <a:extLst>
                    <a:ext uri="{9D8B030D-6E8A-4147-A177-3AD203B41FA5}">
                      <a16:colId xmlns:a16="http://schemas.microsoft.com/office/drawing/2014/main" val="20007"/>
                    </a:ext>
                  </a:extLst>
                </a:gridCol>
              </a:tblGrid>
              <a:tr h="372325">
                <a:tc>
                  <a:txBody>
                    <a:bodyPr/>
                    <a:lstStyle/>
                    <a:p>
                      <a:pPr marL="0" lvl="0" indent="0" algn="l" rtl="0">
                        <a:spcBef>
                          <a:spcPts val="0"/>
                        </a:spcBef>
                        <a:spcAft>
                          <a:spcPts val="0"/>
                        </a:spcAft>
                        <a:buNone/>
                      </a:pPr>
                      <a:r>
                        <a:rPr lang="zh-CN" sz="1000"/>
                        <a:t>Flag</a:t>
                      </a:r>
                      <a:endParaRPr sz="1000"/>
                    </a:p>
                  </a:txBody>
                  <a:tcPr marL="91425" marR="91425" marT="91425" marB="91425"/>
                </a:tc>
                <a:tc>
                  <a:txBody>
                    <a:bodyPr/>
                    <a:lstStyle/>
                    <a:p>
                      <a:pPr marL="0" lvl="0" indent="0" algn="l" rtl="0">
                        <a:spcBef>
                          <a:spcPts val="0"/>
                        </a:spcBef>
                        <a:spcAft>
                          <a:spcPts val="0"/>
                        </a:spcAft>
                        <a:buNone/>
                      </a:pPr>
                      <a:r>
                        <a:rPr lang="zh-CN" sz="1000"/>
                        <a:t>研究發展費用率</a:t>
                      </a:r>
                      <a:endParaRPr sz="1000"/>
                    </a:p>
                  </a:txBody>
                  <a:tcPr marL="91425" marR="91425" marT="91425" marB="91425"/>
                </a:tc>
                <a:tc>
                  <a:txBody>
                    <a:bodyPr/>
                    <a:lstStyle/>
                    <a:p>
                      <a:pPr marL="0" lvl="0" indent="0" algn="l" rtl="0">
                        <a:spcBef>
                          <a:spcPts val="0"/>
                        </a:spcBef>
                        <a:spcAft>
                          <a:spcPts val="0"/>
                        </a:spcAft>
                        <a:buNone/>
                      </a:pPr>
                      <a:r>
                        <a:rPr lang="zh-CN" sz="1000"/>
                        <a:t>已實現銷貨毛利成長率</a:t>
                      </a:r>
                      <a:endParaRPr sz="1000"/>
                    </a:p>
                  </a:txBody>
                  <a:tcPr marL="91425" marR="91425" marT="91425" marB="91425"/>
                </a:tc>
                <a:tc>
                  <a:txBody>
                    <a:bodyPr/>
                    <a:lstStyle/>
                    <a:p>
                      <a:pPr marL="0" lvl="0" indent="0" algn="l" rtl="0">
                        <a:spcBef>
                          <a:spcPts val="0"/>
                        </a:spcBef>
                        <a:spcAft>
                          <a:spcPts val="0"/>
                        </a:spcAft>
                        <a:buNone/>
                      </a:pPr>
                      <a:r>
                        <a:rPr lang="zh-CN" sz="1000"/>
                        <a:t>總負債/總淨值</a:t>
                      </a:r>
                      <a:endParaRPr sz="1000"/>
                    </a:p>
                  </a:txBody>
                  <a:tcPr marL="91425" marR="91425" marT="91425" marB="91425"/>
                </a:tc>
                <a:tc>
                  <a:txBody>
                    <a:bodyPr/>
                    <a:lstStyle/>
                    <a:p>
                      <a:pPr marL="0" lvl="0" indent="0" algn="l" rtl="0">
                        <a:spcBef>
                          <a:spcPts val="0"/>
                        </a:spcBef>
                        <a:spcAft>
                          <a:spcPts val="0"/>
                        </a:spcAft>
                        <a:buNone/>
                      </a:pPr>
                      <a:r>
                        <a:rPr lang="zh-CN" sz="1000"/>
                        <a:t>存貨週轉率 (次)</a:t>
                      </a:r>
                      <a:endParaRPr sz="1000"/>
                    </a:p>
                  </a:txBody>
                  <a:tcPr marL="91425" marR="91425" marT="91425" marB="91425"/>
                </a:tc>
                <a:tc>
                  <a:txBody>
                    <a:bodyPr/>
                    <a:lstStyle/>
                    <a:p>
                      <a:pPr marL="0" lvl="0" indent="0" algn="l" rtl="0">
                        <a:spcBef>
                          <a:spcPts val="0"/>
                        </a:spcBef>
                        <a:spcAft>
                          <a:spcPts val="0"/>
                        </a:spcAft>
                        <a:buNone/>
                      </a:pPr>
                      <a:r>
                        <a:rPr lang="zh-CN" sz="900"/>
                        <a:t>current liability to assets</a:t>
                      </a:r>
                      <a:endParaRPr sz="900"/>
                    </a:p>
                  </a:txBody>
                  <a:tcPr marL="91425" marR="91425" marT="91425" marB="91425"/>
                </a:tc>
                <a:tc>
                  <a:txBody>
                    <a:bodyPr/>
                    <a:lstStyle/>
                    <a:p>
                      <a:pPr marL="0" lvl="0" indent="0" algn="l" rtl="0">
                        <a:spcBef>
                          <a:spcPts val="0"/>
                        </a:spcBef>
                        <a:spcAft>
                          <a:spcPts val="0"/>
                        </a:spcAft>
                        <a:buNone/>
                      </a:pPr>
                      <a:r>
                        <a:rPr lang="zh-CN" sz="900"/>
                        <a:t>速動資產周轉率</a:t>
                      </a:r>
                      <a:endParaRPr sz="900"/>
                    </a:p>
                  </a:txBody>
                  <a:tcPr marL="91425" marR="91425" marT="91425" marB="91425"/>
                </a:tc>
                <a:tc>
                  <a:txBody>
                    <a:bodyPr/>
                    <a:lstStyle/>
                    <a:p>
                      <a:pPr marL="0" lvl="0" indent="0" algn="l" rtl="0">
                        <a:spcBef>
                          <a:spcPts val="0"/>
                        </a:spcBef>
                        <a:spcAft>
                          <a:spcPts val="0"/>
                        </a:spcAft>
                        <a:buNone/>
                      </a:pPr>
                      <a:r>
                        <a:rPr lang="zh-CN" sz="900"/>
                        <a:t>current liabilities to current assets</a:t>
                      </a:r>
                      <a:endParaRPr sz="900"/>
                    </a:p>
                  </a:txBody>
                  <a:tcPr marL="91425" marR="91425" marT="91425" marB="91425"/>
                </a:tc>
                <a:extLst>
                  <a:ext uri="{0D108BD9-81ED-4DB2-BD59-A6C34878D82A}">
                    <a16:rowId xmlns:a16="http://schemas.microsoft.com/office/drawing/2014/main" val="10000"/>
                  </a:ext>
                </a:extLst>
              </a:tr>
              <a:tr h="420725">
                <a:tc>
                  <a:txBody>
                    <a:bodyPr/>
                    <a:lstStyle/>
                    <a:p>
                      <a:pPr marL="0" lvl="0" indent="0" algn="l" rtl="0">
                        <a:spcBef>
                          <a:spcPts val="0"/>
                        </a:spcBef>
                        <a:spcAft>
                          <a:spcPts val="0"/>
                        </a:spcAft>
                        <a:buNone/>
                      </a:pPr>
                      <a:r>
                        <a:rPr lang="zh-CN" sz="1000"/>
                        <a:t>ROA(C)稅前息前折舊前</a:t>
                      </a:r>
                      <a:endParaRPr sz="1000"/>
                    </a:p>
                  </a:txBody>
                  <a:tcPr marL="91425" marR="91425" marT="91425" marB="91425"/>
                </a:tc>
                <a:tc>
                  <a:txBody>
                    <a:bodyPr/>
                    <a:lstStyle/>
                    <a:p>
                      <a:pPr marL="0" lvl="0" indent="0" algn="l" rtl="0">
                        <a:spcBef>
                          <a:spcPts val="0"/>
                        </a:spcBef>
                        <a:spcAft>
                          <a:spcPts val="0"/>
                        </a:spcAft>
                        <a:buNone/>
                      </a:pPr>
                      <a:r>
                        <a:rPr lang="zh-CN" sz="1000"/>
                        <a:t>現金流量比率</a:t>
                      </a:r>
                      <a:endParaRPr sz="1000"/>
                    </a:p>
                  </a:txBody>
                  <a:tcPr marL="91425" marR="91425" marT="91425" marB="91425"/>
                </a:tc>
                <a:tc>
                  <a:txBody>
                    <a:bodyPr/>
                    <a:lstStyle/>
                    <a:p>
                      <a:pPr marL="0" lvl="0" indent="0" algn="l" rtl="0">
                        <a:spcBef>
                          <a:spcPts val="0"/>
                        </a:spcBef>
                        <a:spcAft>
                          <a:spcPts val="0"/>
                        </a:spcAft>
                        <a:buNone/>
                      </a:pPr>
                      <a:r>
                        <a:rPr lang="zh-CN" sz="1000"/>
                        <a:t>營業利益成長率</a:t>
                      </a:r>
                      <a:endParaRPr sz="1000"/>
                    </a:p>
                  </a:txBody>
                  <a:tcPr marL="91425" marR="91425" marT="91425" marB="91425"/>
                </a:tc>
                <a:tc>
                  <a:txBody>
                    <a:bodyPr/>
                    <a:lstStyle/>
                    <a:p>
                      <a:pPr marL="0" lvl="0" indent="0" algn="l" rtl="0">
                        <a:spcBef>
                          <a:spcPts val="0"/>
                        </a:spcBef>
                        <a:spcAft>
                          <a:spcPts val="0"/>
                        </a:spcAft>
                        <a:buNone/>
                      </a:pPr>
                      <a:r>
                        <a:rPr lang="zh-CN" sz="1000"/>
                        <a:t>負債比率％</a:t>
                      </a:r>
                      <a:endParaRPr sz="1000"/>
                    </a:p>
                  </a:txBody>
                  <a:tcPr marL="91425" marR="91425" marT="91425" marB="91425"/>
                </a:tc>
                <a:tc>
                  <a:txBody>
                    <a:bodyPr/>
                    <a:lstStyle/>
                    <a:p>
                      <a:pPr marL="0" lvl="0" indent="0" algn="l" rtl="0">
                        <a:spcBef>
                          <a:spcPts val="0"/>
                        </a:spcBef>
                        <a:spcAft>
                          <a:spcPts val="0"/>
                        </a:spcAft>
                        <a:buNone/>
                      </a:pPr>
                      <a:r>
                        <a:rPr lang="zh-CN" sz="1000"/>
                        <a:t>固定資產週轉次數</a:t>
                      </a:r>
                      <a:endParaRPr sz="1000"/>
                    </a:p>
                  </a:txBody>
                  <a:tcPr marL="91425" marR="91425" marT="91425" marB="91425"/>
                </a:tc>
                <a:tc>
                  <a:txBody>
                    <a:bodyPr/>
                    <a:lstStyle/>
                    <a:p>
                      <a:pPr marL="0" lvl="0" indent="0" algn="l" rtl="0">
                        <a:spcBef>
                          <a:spcPts val="0"/>
                        </a:spcBef>
                        <a:spcAft>
                          <a:spcPts val="0"/>
                        </a:spcAft>
                        <a:buNone/>
                      </a:pPr>
                      <a:r>
                        <a:rPr lang="zh-CN" sz="900"/>
                        <a:t>operating funds to liability</a:t>
                      </a:r>
                      <a:endParaRPr sz="900"/>
                    </a:p>
                  </a:txBody>
                  <a:tcPr marL="91425" marR="91425" marT="91425" marB="91425"/>
                </a:tc>
                <a:tc>
                  <a:txBody>
                    <a:bodyPr/>
                    <a:lstStyle/>
                    <a:p>
                      <a:pPr marL="0" lvl="0" indent="0" algn="l" rtl="0">
                        <a:spcBef>
                          <a:spcPts val="0"/>
                        </a:spcBef>
                        <a:spcAft>
                          <a:spcPts val="0"/>
                        </a:spcAft>
                        <a:buNone/>
                      </a:pPr>
                      <a:r>
                        <a:rPr lang="zh-CN" sz="900"/>
                        <a:t>working capitcal  周轉率</a:t>
                      </a:r>
                      <a:endParaRPr sz="900"/>
                    </a:p>
                  </a:txBody>
                  <a:tcPr marL="91425" marR="91425" marT="91425" marB="91425"/>
                </a:tc>
                <a:tc>
                  <a:txBody>
                    <a:bodyPr/>
                    <a:lstStyle/>
                    <a:p>
                      <a:pPr marL="0" lvl="0" indent="0" algn="l" rtl="0">
                        <a:spcBef>
                          <a:spcPts val="0"/>
                        </a:spcBef>
                        <a:spcAft>
                          <a:spcPts val="0"/>
                        </a:spcAft>
                        <a:buNone/>
                      </a:pPr>
                      <a:r>
                        <a:rPr lang="zh-CN" sz="900">
                          <a:highlight>
                            <a:srgbClr val="FFF2CC"/>
                          </a:highlight>
                        </a:rPr>
                        <a:t>one if total liabilities exceeds total assets  zero otherwise</a:t>
                      </a:r>
                      <a:endParaRPr sz="900"/>
                    </a:p>
                  </a:txBody>
                  <a:tcPr marL="91425" marR="91425" marT="91425" marB="91425"/>
                </a:tc>
                <a:extLst>
                  <a:ext uri="{0D108BD9-81ED-4DB2-BD59-A6C34878D82A}">
                    <a16:rowId xmlns:a16="http://schemas.microsoft.com/office/drawing/2014/main" val="10001"/>
                  </a:ext>
                </a:extLst>
              </a:tr>
              <a:tr h="337875">
                <a:tc>
                  <a:txBody>
                    <a:bodyPr/>
                    <a:lstStyle/>
                    <a:p>
                      <a:pPr marL="0" lvl="0" indent="0" algn="l" rtl="0">
                        <a:spcBef>
                          <a:spcPts val="0"/>
                        </a:spcBef>
                        <a:spcAft>
                          <a:spcPts val="0"/>
                        </a:spcAft>
                        <a:buNone/>
                      </a:pPr>
                      <a:r>
                        <a:rPr lang="zh-CN" sz="1000"/>
                        <a:t>ROA(A)稅後息前%</a:t>
                      </a:r>
                      <a:endParaRPr sz="1000"/>
                    </a:p>
                  </a:txBody>
                  <a:tcPr marL="91425" marR="91425" marT="91425" marB="91425"/>
                </a:tc>
                <a:tc>
                  <a:txBody>
                    <a:bodyPr/>
                    <a:lstStyle/>
                    <a:p>
                      <a:pPr marL="0" lvl="0" indent="0" algn="l" rtl="0">
                        <a:spcBef>
                          <a:spcPts val="0"/>
                        </a:spcBef>
                        <a:spcAft>
                          <a:spcPts val="0"/>
                        </a:spcAft>
                        <a:buNone/>
                      </a:pPr>
                      <a:r>
                        <a:rPr lang="zh-CN" sz="1000"/>
                        <a:t>有息負債利率</a:t>
                      </a:r>
                      <a:endParaRPr sz="1000"/>
                    </a:p>
                  </a:txBody>
                  <a:tcPr marL="91425" marR="91425" marT="91425" marB="91425"/>
                </a:tc>
                <a:tc>
                  <a:txBody>
                    <a:bodyPr/>
                    <a:lstStyle/>
                    <a:p>
                      <a:pPr marL="0" lvl="0" indent="0" algn="l" rtl="0">
                        <a:spcBef>
                          <a:spcPts val="0"/>
                        </a:spcBef>
                        <a:spcAft>
                          <a:spcPts val="0"/>
                        </a:spcAft>
                        <a:buNone/>
                      </a:pPr>
                      <a:r>
                        <a:rPr lang="zh-CN" sz="1000"/>
                        <a:t>稅後淨利成長率</a:t>
                      </a:r>
                      <a:endParaRPr sz="1000"/>
                    </a:p>
                  </a:txBody>
                  <a:tcPr marL="91425" marR="91425" marT="91425" marB="91425"/>
                </a:tc>
                <a:tc>
                  <a:txBody>
                    <a:bodyPr/>
                    <a:lstStyle/>
                    <a:p>
                      <a:pPr marL="0" lvl="0" indent="0" algn="l" rtl="0">
                        <a:spcBef>
                          <a:spcPts val="0"/>
                        </a:spcBef>
                        <a:spcAft>
                          <a:spcPts val="0"/>
                        </a:spcAft>
                        <a:buNone/>
                      </a:pPr>
                      <a:r>
                        <a:rPr lang="zh-CN" sz="1000"/>
                        <a:t>淨值 /資產</a:t>
                      </a:r>
                      <a:endParaRPr sz="1000"/>
                    </a:p>
                  </a:txBody>
                  <a:tcPr marL="91425" marR="91425" marT="91425" marB="91425"/>
                </a:tc>
                <a:tc>
                  <a:txBody>
                    <a:bodyPr/>
                    <a:lstStyle/>
                    <a:p>
                      <a:pPr marL="0" lvl="0" indent="0" algn="l" rtl="0">
                        <a:spcBef>
                          <a:spcPts val="0"/>
                        </a:spcBef>
                        <a:spcAft>
                          <a:spcPts val="0"/>
                        </a:spcAft>
                        <a:buNone/>
                      </a:pPr>
                      <a:r>
                        <a:rPr lang="zh-CN" sz="1000"/>
                        <a:t>淨值週轉率 (次)</a:t>
                      </a:r>
                      <a:endParaRPr sz="1000"/>
                    </a:p>
                  </a:txBody>
                  <a:tcPr marL="91425" marR="91425" marT="91425" marB="91425"/>
                </a:tc>
                <a:tc>
                  <a:txBody>
                    <a:bodyPr/>
                    <a:lstStyle/>
                    <a:p>
                      <a:pPr marL="0" lvl="0" indent="0" algn="l" rtl="0">
                        <a:spcBef>
                          <a:spcPts val="0"/>
                        </a:spcBef>
                        <a:spcAft>
                          <a:spcPts val="0"/>
                        </a:spcAft>
                        <a:buNone/>
                      </a:pPr>
                      <a:r>
                        <a:rPr lang="zh-CN" sz="900"/>
                        <a:t>Inventory/working capital</a:t>
                      </a:r>
                      <a:endParaRPr sz="900"/>
                    </a:p>
                  </a:txBody>
                  <a:tcPr marL="91425" marR="91425" marT="91425" marB="91425"/>
                </a:tc>
                <a:tc>
                  <a:txBody>
                    <a:bodyPr/>
                    <a:lstStyle/>
                    <a:p>
                      <a:pPr marL="0" lvl="0" indent="0" algn="l" rtl="0">
                        <a:spcBef>
                          <a:spcPts val="0"/>
                        </a:spcBef>
                        <a:spcAft>
                          <a:spcPts val="0"/>
                        </a:spcAft>
                        <a:buNone/>
                      </a:pPr>
                      <a:r>
                        <a:rPr lang="zh-CN" sz="1000"/>
                        <a:t>現金周轉率</a:t>
                      </a:r>
                      <a:endParaRPr sz="1000"/>
                    </a:p>
                  </a:txBody>
                  <a:tcPr marL="91425" marR="91425" marT="91425" marB="91425"/>
                </a:tc>
                <a:tc>
                  <a:txBody>
                    <a:bodyPr/>
                    <a:lstStyle/>
                    <a:p>
                      <a:pPr marL="0" lvl="0" indent="0" algn="l" rtl="0">
                        <a:spcBef>
                          <a:spcPts val="0"/>
                        </a:spcBef>
                        <a:spcAft>
                          <a:spcPts val="0"/>
                        </a:spcAft>
                        <a:buNone/>
                      </a:pPr>
                      <a:r>
                        <a:rPr lang="zh-CN" sz="900"/>
                        <a:t>net income to total assets</a:t>
                      </a:r>
                      <a:endParaRPr sz="900"/>
                    </a:p>
                  </a:txBody>
                  <a:tcPr marL="91425" marR="91425" marT="91425" marB="91425"/>
                </a:tc>
                <a:extLst>
                  <a:ext uri="{0D108BD9-81ED-4DB2-BD59-A6C34878D82A}">
                    <a16:rowId xmlns:a16="http://schemas.microsoft.com/office/drawing/2014/main" val="10002"/>
                  </a:ext>
                </a:extLst>
              </a:tr>
              <a:tr h="314700">
                <a:tc>
                  <a:txBody>
                    <a:bodyPr/>
                    <a:lstStyle/>
                    <a:p>
                      <a:pPr marL="0" lvl="0" indent="0" algn="l" rtl="0">
                        <a:spcBef>
                          <a:spcPts val="0"/>
                        </a:spcBef>
                        <a:spcAft>
                          <a:spcPts val="0"/>
                        </a:spcAft>
                        <a:buNone/>
                      </a:pPr>
                      <a:r>
                        <a:rPr lang="zh-CN" sz="1000"/>
                        <a:t>ROA(B)稅後息前折舊前</a:t>
                      </a:r>
                      <a:endParaRPr sz="1000"/>
                    </a:p>
                  </a:txBody>
                  <a:tcPr marL="91425" marR="91425" marT="91425" marB="91425"/>
                </a:tc>
                <a:tc>
                  <a:txBody>
                    <a:bodyPr/>
                    <a:lstStyle/>
                    <a:p>
                      <a:pPr marL="0" lvl="0" indent="0" algn="l" rtl="0">
                        <a:spcBef>
                          <a:spcPts val="0"/>
                        </a:spcBef>
                        <a:spcAft>
                          <a:spcPts val="0"/>
                        </a:spcAft>
                        <a:buNone/>
                      </a:pPr>
                      <a:r>
                        <a:rPr lang="zh-CN" sz="1000"/>
                        <a:t>稅率 (A)</a:t>
                      </a:r>
                      <a:endParaRPr sz="1000"/>
                    </a:p>
                  </a:txBody>
                  <a:tcPr marL="91425" marR="91425" marT="91425" marB="91425"/>
                </a:tc>
                <a:tc>
                  <a:txBody>
                    <a:bodyPr/>
                    <a:lstStyle/>
                    <a:p>
                      <a:pPr marL="0" lvl="0" indent="0" algn="l" rtl="0">
                        <a:spcBef>
                          <a:spcPts val="0"/>
                        </a:spcBef>
                        <a:spcAft>
                          <a:spcPts val="0"/>
                        </a:spcAft>
                        <a:buNone/>
                      </a:pPr>
                      <a:r>
                        <a:rPr lang="zh-CN" sz="1000"/>
                        <a:t>經常淨利成長率</a:t>
                      </a:r>
                      <a:endParaRPr sz="1000"/>
                    </a:p>
                  </a:txBody>
                  <a:tcPr marL="91425" marR="91425" marT="91425" marB="91425"/>
                </a:tc>
                <a:tc>
                  <a:txBody>
                    <a:bodyPr/>
                    <a:lstStyle/>
                    <a:p>
                      <a:pPr marL="0" lvl="0" indent="0" algn="l" rtl="0">
                        <a:spcBef>
                          <a:spcPts val="0"/>
                        </a:spcBef>
                        <a:spcAft>
                          <a:spcPts val="0"/>
                        </a:spcAft>
                        <a:buNone/>
                      </a:pPr>
                      <a:r>
                        <a:rPr lang="zh-CN" sz="1000"/>
                        <a:t>長期資金適合率 (A)</a:t>
                      </a:r>
                      <a:endParaRPr sz="1000"/>
                    </a:p>
                  </a:txBody>
                  <a:tcPr marL="91425" marR="91425" marT="91425" marB="91425"/>
                </a:tc>
                <a:tc>
                  <a:txBody>
                    <a:bodyPr/>
                    <a:lstStyle/>
                    <a:p>
                      <a:pPr marL="0" lvl="0" indent="0" algn="l" rtl="0">
                        <a:spcBef>
                          <a:spcPts val="0"/>
                        </a:spcBef>
                        <a:spcAft>
                          <a:spcPts val="0"/>
                        </a:spcAft>
                        <a:buNone/>
                      </a:pPr>
                      <a:r>
                        <a:rPr lang="zh-CN" sz="1000"/>
                        <a:t>每人營收</a:t>
                      </a:r>
                      <a:endParaRPr sz="1000"/>
                    </a:p>
                  </a:txBody>
                  <a:tcPr marL="91425" marR="91425" marT="91425" marB="91425"/>
                </a:tc>
                <a:tc>
                  <a:txBody>
                    <a:bodyPr/>
                    <a:lstStyle/>
                    <a:p>
                      <a:pPr marL="0" lvl="0" indent="0" algn="l" rtl="0">
                        <a:spcBef>
                          <a:spcPts val="0"/>
                        </a:spcBef>
                        <a:spcAft>
                          <a:spcPts val="0"/>
                        </a:spcAft>
                        <a:buNone/>
                      </a:pPr>
                      <a:r>
                        <a:rPr lang="zh-CN" sz="900"/>
                        <a:t>Inventory/current liability</a:t>
                      </a:r>
                      <a:endParaRPr sz="900"/>
                    </a:p>
                  </a:txBody>
                  <a:tcPr marL="91425" marR="91425" marT="91425" marB="91425"/>
                </a:tc>
                <a:tc>
                  <a:txBody>
                    <a:bodyPr/>
                    <a:lstStyle/>
                    <a:p>
                      <a:pPr marL="0" lvl="0" indent="0" algn="l" rtl="0">
                        <a:spcBef>
                          <a:spcPts val="0"/>
                        </a:spcBef>
                        <a:spcAft>
                          <a:spcPts val="0"/>
                        </a:spcAft>
                        <a:buNone/>
                      </a:pPr>
                      <a:r>
                        <a:rPr lang="zh-CN" sz="900"/>
                        <a:t>Cash flow to Sales</a:t>
                      </a:r>
                      <a:endParaRPr sz="900"/>
                    </a:p>
                  </a:txBody>
                  <a:tcPr marL="91425" marR="91425" marT="91425" marB="91425"/>
                </a:tc>
                <a:tc>
                  <a:txBody>
                    <a:bodyPr/>
                    <a:lstStyle/>
                    <a:p>
                      <a:pPr marL="0" lvl="0" indent="0" algn="l" rtl="0">
                        <a:spcBef>
                          <a:spcPts val="0"/>
                        </a:spcBef>
                        <a:spcAft>
                          <a:spcPts val="0"/>
                        </a:spcAft>
                        <a:buNone/>
                      </a:pPr>
                      <a:r>
                        <a:rPr lang="zh-CN" sz="900"/>
                        <a:t>total assets to GNP price</a:t>
                      </a:r>
                      <a:endParaRPr sz="900"/>
                    </a:p>
                  </a:txBody>
                  <a:tcPr marL="91425" marR="91425" marT="91425" marB="91425"/>
                </a:tc>
                <a:extLst>
                  <a:ext uri="{0D108BD9-81ED-4DB2-BD59-A6C34878D82A}">
                    <a16:rowId xmlns:a16="http://schemas.microsoft.com/office/drawing/2014/main" val="10003"/>
                  </a:ext>
                </a:extLst>
              </a:tr>
              <a:tr h="368775">
                <a:tc>
                  <a:txBody>
                    <a:bodyPr/>
                    <a:lstStyle/>
                    <a:p>
                      <a:pPr marL="0" lvl="0" indent="0" algn="l" rtl="0">
                        <a:spcBef>
                          <a:spcPts val="0"/>
                        </a:spcBef>
                        <a:spcAft>
                          <a:spcPts val="0"/>
                        </a:spcAft>
                        <a:buNone/>
                      </a:pPr>
                      <a:r>
                        <a:rPr lang="zh-CN" sz="1000"/>
                        <a:t>營業毛利率</a:t>
                      </a:r>
                      <a:endParaRPr sz="1000"/>
                    </a:p>
                  </a:txBody>
                  <a:tcPr marL="91425" marR="91425" marT="91425" marB="91425"/>
                </a:tc>
                <a:tc>
                  <a:txBody>
                    <a:bodyPr/>
                    <a:lstStyle/>
                    <a:p>
                      <a:pPr marL="0" lvl="0" indent="0" algn="l" rtl="0">
                        <a:spcBef>
                          <a:spcPts val="0"/>
                        </a:spcBef>
                        <a:spcAft>
                          <a:spcPts val="0"/>
                        </a:spcAft>
                        <a:buNone/>
                      </a:pPr>
                      <a:r>
                        <a:rPr lang="zh-CN" sz="1000"/>
                        <a:t>每股淨值 (B)</a:t>
                      </a:r>
                      <a:endParaRPr sz="1000"/>
                    </a:p>
                  </a:txBody>
                  <a:tcPr marL="91425" marR="91425" marT="91425" marB="91425"/>
                </a:tc>
                <a:tc>
                  <a:txBody>
                    <a:bodyPr/>
                    <a:lstStyle/>
                    <a:p>
                      <a:pPr marL="0" lvl="0" indent="0" algn="l" rtl="0">
                        <a:spcBef>
                          <a:spcPts val="0"/>
                        </a:spcBef>
                        <a:spcAft>
                          <a:spcPts val="0"/>
                        </a:spcAft>
                        <a:buNone/>
                      </a:pPr>
                      <a:r>
                        <a:rPr lang="zh-CN" sz="1000"/>
                        <a:t>常續淨利成長率</a:t>
                      </a:r>
                      <a:endParaRPr sz="1000"/>
                    </a:p>
                  </a:txBody>
                  <a:tcPr marL="91425" marR="91425" marT="91425" marB="91425"/>
                </a:tc>
                <a:tc>
                  <a:txBody>
                    <a:bodyPr/>
                    <a:lstStyle/>
                    <a:p>
                      <a:pPr marL="0" lvl="0" indent="0" algn="l" rtl="0">
                        <a:spcBef>
                          <a:spcPts val="0"/>
                        </a:spcBef>
                        <a:spcAft>
                          <a:spcPts val="0"/>
                        </a:spcAft>
                        <a:buNone/>
                      </a:pPr>
                      <a:r>
                        <a:rPr lang="zh-CN" sz="1000"/>
                        <a:t>借款依存度</a:t>
                      </a:r>
                      <a:endParaRPr sz="1000"/>
                    </a:p>
                  </a:txBody>
                  <a:tcPr marL="91425" marR="91425" marT="91425" marB="91425"/>
                </a:tc>
                <a:tc>
                  <a:txBody>
                    <a:bodyPr/>
                    <a:lstStyle/>
                    <a:p>
                      <a:pPr marL="0" lvl="0" indent="0" algn="l" rtl="0">
                        <a:spcBef>
                          <a:spcPts val="0"/>
                        </a:spcBef>
                        <a:spcAft>
                          <a:spcPts val="0"/>
                        </a:spcAft>
                        <a:buNone/>
                      </a:pPr>
                      <a:r>
                        <a:rPr lang="zh-CN" sz="1000"/>
                        <a:t>每人營業利益</a:t>
                      </a:r>
                      <a:endParaRPr sz="1000"/>
                    </a:p>
                  </a:txBody>
                  <a:tcPr marL="91425" marR="91425" marT="91425" marB="91425"/>
                </a:tc>
                <a:tc>
                  <a:txBody>
                    <a:bodyPr/>
                    <a:lstStyle/>
                    <a:p>
                      <a:pPr marL="0" lvl="0" indent="0" algn="l" rtl="0">
                        <a:spcBef>
                          <a:spcPts val="0"/>
                        </a:spcBef>
                        <a:spcAft>
                          <a:spcPts val="0"/>
                        </a:spcAft>
                        <a:buNone/>
                      </a:pPr>
                      <a:r>
                        <a:rPr lang="zh-CN" sz="900"/>
                        <a:t>current liability / liability</a:t>
                      </a:r>
                      <a:endParaRPr sz="900"/>
                    </a:p>
                  </a:txBody>
                  <a:tcPr marL="91425" marR="91425" marT="91425" marB="91425"/>
                </a:tc>
                <a:tc>
                  <a:txBody>
                    <a:bodyPr/>
                    <a:lstStyle/>
                    <a:p>
                      <a:pPr marL="0" lvl="0" indent="0" algn="l" rtl="0">
                        <a:spcBef>
                          <a:spcPts val="0"/>
                        </a:spcBef>
                        <a:spcAft>
                          <a:spcPts val="0"/>
                        </a:spcAft>
                        <a:buNone/>
                      </a:pPr>
                      <a:r>
                        <a:rPr lang="zh-CN" sz="900"/>
                        <a:t>fix assets to assets</a:t>
                      </a:r>
                      <a:endParaRPr sz="900"/>
                    </a:p>
                  </a:txBody>
                  <a:tcPr marL="91425" marR="91425" marT="91425" marB="91425"/>
                </a:tc>
                <a:tc>
                  <a:txBody>
                    <a:bodyPr/>
                    <a:lstStyle/>
                    <a:p>
                      <a:pPr marL="0" lvl="0" indent="0" algn="l" rtl="0">
                        <a:spcBef>
                          <a:spcPts val="0"/>
                        </a:spcBef>
                        <a:spcAft>
                          <a:spcPts val="0"/>
                        </a:spcAft>
                        <a:buNone/>
                      </a:pPr>
                      <a:r>
                        <a:rPr lang="zh-CN" sz="900"/>
                        <a:t>No-credit interval</a:t>
                      </a:r>
                      <a:endParaRPr sz="900"/>
                    </a:p>
                  </a:txBody>
                  <a:tcPr marL="91425" marR="91425" marT="91425" marB="91425"/>
                </a:tc>
                <a:extLst>
                  <a:ext uri="{0D108BD9-81ED-4DB2-BD59-A6C34878D82A}">
                    <a16:rowId xmlns:a16="http://schemas.microsoft.com/office/drawing/2014/main" val="10004"/>
                  </a:ext>
                </a:extLst>
              </a:tr>
              <a:tr h="291550">
                <a:tc>
                  <a:txBody>
                    <a:bodyPr/>
                    <a:lstStyle/>
                    <a:p>
                      <a:pPr marL="0" lvl="0" indent="0" algn="l" rtl="0">
                        <a:spcBef>
                          <a:spcPts val="0"/>
                        </a:spcBef>
                        <a:spcAft>
                          <a:spcPts val="0"/>
                        </a:spcAft>
                        <a:buNone/>
                      </a:pPr>
                      <a:r>
                        <a:rPr lang="zh-CN" sz="1000"/>
                        <a:t>已實現銷貨毛利率</a:t>
                      </a:r>
                      <a:endParaRPr sz="1000"/>
                    </a:p>
                  </a:txBody>
                  <a:tcPr marL="91425" marR="91425" marT="91425" marB="91425"/>
                </a:tc>
                <a:tc>
                  <a:txBody>
                    <a:bodyPr/>
                    <a:lstStyle/>
                    <a:p>
                      <a:pPr marL="0" lvl="0" indent="0" algn="l" rtl="0">
                        <a:spcBef>
                          <a:spcPts val="0"/>
                        </a:spcBef>
                        <a:spcAft>
                          <a:spcPts val="0"/>
                        </a:spcAft>
                        <a:buNone/>
                      </a:pPr>
                      <a:r>
                        <a:rPr lang="zh-CN" sz="1000"/>
                        <a:t>每股淨值 (A)</a:t>
                      </a:r>
                      <a:endParaRPr sz="1000"/>
                    </a:p>
                  </a:txBody>
                  <a:tcPr marL="91425" marR="91425" marT="91425" marB="91425"/>
                </a:tc>
                <a:tc>
                  <a:txBody>
                    <a:bodyPr/>
                    <a:lstStyle/>
                    <a:p>
                      <a:pPr marL="0" lvl="0" indent="0" algn="l" rtl="0">
                        <a:spcBef>
                          <a:spcPts val="0"/>
                        </a:spcBef>
                        <a:spcAft>
                          <a:spcPts val="0"/>
                        </a:spcAft>
                        <a:buNone/>
                      </a:pPr>
                      <a:r>
                        <a:rPr lang="zh-CN" sz="1000"/>
                        <a:t>總資產成長率</a:t>
                      </a:r>
                      <a:endParaRPr sz="1000"/>
                    </a:p>
                  </a:txBody>
                  <a:tcPr marL="91425" marR="91425" marT="91425" marB="91425"/>
                </a:tc>
                <a:tc>
                  <a:txBody>
                    <a:bodyPr/>
                    <a:lstStyle/>
                    <a:p>
                      <a:pPr marL="0" lvl="0" indent="0" algn="l" rtl="0">
                        <a:spcBef>
                          <a:spcPts val="0"/>
                        </a:spcBef>
                        <a:spcAft>
                          <a:spcPts val="0"/>
                        </a:spcAft>
                        <a:buNone/>
                      </a:pPr>
                      <a:r>
                        <a:rPr lang="zh-CN" sz="1000"/>
                        <a:t>或有負債 /淨值</a:t>
                      </a:r>
                      <a:endParaRPr sz="1000"/>
                    </a:p>
                  </a:txBody>
                  <a:tcPr marL="91425" marR="91425" marT="91425" marB="91425"/>
                </a:tc>
                <a:tc>
                  <a:txBody>
                    <a:bodyPr/>
                    <a:lstStyle/>
                    <a:p>
                      <a:pPr marL="0" lvl="0" indent="0" algn="l" rtl="0">
                        <a:spcBef>
                          <a:spcPts val="0"/>
                        </a:spcBef>
                        <a:spcAft>
                          <a:spcPts val="0"/>
                        </a:spcAft>
                        <a:buNone/>
                      </a:pPr>
                      <a:r>
                        <a:rPr lang="zh-CN" sz="1000"/>
                        <a:t>每人配備率</a:t>
                      </a:r>
                      <a:endParaRPr sz="1000"/>
                    </a:p>
                  </a:txBody>
                  <a:tcPr marL="91425" marR="91425" marT="91425" marB="91425"/>
                </a:tc>
                <a:tc>
                  <a:txBody>
                    <a:bodyPr/>
                    <a:lstStyle/>
                    <a:p>
                      <a:pPr marL="0" lvl="0" indent="0" algn="l" rtl="0">
                        <a:spcBef>
                          <a:spcPts val="0"/>
                        </a:spcBef>
                        <a:spcAft>
                          <a:spcPts val="0"/>
                        </a:spcAft>
                        <a:buNone/>
                      </a:pPr>
                      <a:r>
                        <a:rPr lang="zh-CN" sz="900"/>
                        <a:t>working capital/equity</a:t>
                      </a:r>
                      <a:endParaRPr sz="900"/>
                    </a:p>
                  </a:txBody>
                  <a:tcPr marL="91425" marR="91425" marT="91425" marB="91425"/>
                </a:tc>
                <a:tc>
                  <a:txBody>
                    <a:bodyPr/>
                    <a:lstStyle/>
                    <a:p>
                      <a:pPr marL="0" lvl="0" indent="0" algn="l" rtl="0">
                        <a:spcBef>
                          <a:spcPts val="0"/>
                        </a:spcBef>
                        <a:spcAft>
                          <a:spcPts val="0"/>
                        </a:spcAft>
                        <a:buNone/>
                      </a:pPr>
                      <a:r>
                        <a:rPr lang="zh-CN" sz="900"/>
                        <a:t>current liability to liability</a:t>
                      </a:r>
                      <a:endParaRPr sz="900"/>
                    </a:p>
                  </a:txBody>
                  <a:tcPr marL="91425" marR="91425" marT="91425" marB="91425"/>
                </a:tc>
                <a:tc>
                  <a:txBody>
                    <a:bodyPr/>
                    <a:lstStyle/>
                    <a:p>
                      <a:pPr marL="0" lvl="0" indent="0" algn="l" rtl="0">
                        <a:spcBef>
                          <a:spcPts val="0"/>
                        </a:spcBef>
                        <a:spcAft>
                          <a:spcPts val="0"/>
                        </a:spcAft>
                        <a:buNone/>
                      </a:pPr>
                      <a:r>
                        <a:rPr lang="zh-CN" sz="900"/>
                        <a:t>Gross profit to Sales</a:t>
                      </a:r>
                      <a:endParaRPr sz="900"/>
                    </a:p>
                  </a:txBody>
                  <a:tcPr marL="91425" marR="91425" marT="91425" marB="91425"/>
                </a:tc>
                <a:extLst>
                  <a:ext uri="{0D108BD9-81ED-4DB2-BD59-A6C34878D82A}">
                    <a16:rowId xmlns:a16="http://schemas.microsoft.com/office/drawing/2014/main" val="10005"/>
                  </a:ext>
                </a:extLst>
              </a:tr>
              <a:tr h="317700">
                <a:tc>
                  <a:txBody>
                    <a:bodyPr/>
                    <a:lstStyle/>
                    <a:p>
                      <a:pPr marL="0" lvl="0" indent="0" algn="l" rtl="0">
                        <a:spcBef>
                          <a:spcPts val="0"/>
                        </a:spcBef>
                        <a:spcAft>
                          <a:spcPts val="0"/>
                        </a:spcAft>
                        <a:buNone/>
                      </a:pPr>
                      <a:r>
                        <a:rPr lang="zh-CN" sz="1000"/>
                        <a:t>營業利益率</a:t>
                      </a:r>
                      <a:endParaRPr sz="1000"/>
                    </a:p>
                  </a:txBody>
                  <a:tcPr marL="91425" marR="91425" marT="91425" marB="91425"/>
                </a:tc>
                <a:tc>
                  <a:txBody>
                    <a:bodyPr/>
                    <a:lstStyle/>
                    <a:p>
                      <a:pPr marL="0" lvl="0" indent="0" algn="l" rtl="0">
                        <a:spcBef>
                          <a:spcPts val="0"/>
                        </a:spcBef>
                        <a:spcAft>
                          <a:spcPts val="0"/>
                        </a:spcAft>
                        <a:buNone/>
                      </a:pPr>
                      <a:r>
                        <a:rPr lang="zh-CN" sz="1000"/>
                        <a:t>每股淨值 (C)</a:t>
                      </a:r>
                      <a:endParaRPr sz="1000"/>
                    </a:p>
                  </a:txBody>
                  <a:tcPr marL="91425" marR="91425" marT="91425" marB="91425"/>
                </a:tc>
                <a:tc>
                  <a:txBody>
                    <a:bodyPr/>
                    <a:lstStyle/>
                    <a:p>
                      <a:pPr marL="0" lvl="0" indent="0" algn="l" rtl="0">
                        <a:spcBef>
                          <a:spcPts val="0"/>
                        </a:spcBef>
                        <a:spcAft>
                          <a:spcPts val="0"/>
                        </a:spcAft>
                        <a:buNone/>
                      </a:pPr>
                      <a:r>
                        <a:rPr lang="zh-CN" sz="1000"/>
                        <a:t>淨值成長率</a:t>
                      </a:r>
                      <a:endParaRPr sz="1000"/>
                    </a:p>
                  </a:txBody>
                  <a:tcPr marL="91425" marR="91425" marT="91425" marB="91425"/>
                </a:tc>
                <a:tc>
                  <a:txBody>
                    <a:bodyPr/>
                    <a:lstStyle/>
                    <a:p>
                      <a:pPr marL="0" lvl="0" indent="0" algn="l" rtl="0">
                        <a:spcBef>
                          <a:spcPts val="0"/>
                        </a:spcBef>
                        <a:spcAft>
                          <a:spcPts val="0"/>
                        </a:spcAft>
                        <a:buNone/>
                      </a:pPr>
                      <a:r>
                        <a:rPr lang="zh-CN" sz="1000"/>
                        <a:t>營業利益 /實收資本</a:t>
                      </a:r>
                      <a:endParaRPr sz="1000"/>
                    </a:p>
                  </a:txBody>
                  <a:tcPr marL="91425" marR="91425" marT="91425" marB="91425"/>
                </a:tc>
                <a:tc>
                  <a:txBody>
                    <a:bodyPr/>
                    <a:lstStyle/>
                    <a:p>
                      <a:pPr marL="0" lvl="0" indent="0" algn="l" rtl="0">
                        <a:spcBef>
                          <a:spcPts val="0"/>
                        </a:spcBef>
                        <a:spcAft>
                          <a:spcPts val="0"/>
                        </a:spcAft>
                        <a:buNone/>
                      </a:pPr>
                      <a:r>
                        <a:rPr lang="zh-CN" sz="900"/>
                        <a:t>working capital to total assets</a:t>
                      </a:r>
                      <a:endParaRPr sz="900"/>
                    </a:p>
                  </a:txBody>
                  <a:tcPr marL="91425" marR="91425" marT="91425" marB="91425"/>
                </a:tc>
                <a:tc>
                  <a:txBody>
                    <a:bodyPr/>
                    <a:lstStyle/>
                    <a:p>
                      <a:pPr marL="0" lvl="0" indent="0" algn="l" rtl="0">
                        <a:spcBef>
                          <a:spcPts val="0"/>
                        </a:spcBef>
                        <a:spcAft>
                          <a:spcPts val="0"/>
                        </a:spcAft>
                        <a:buNone/>
                      </a:pPr>
                      <a:r>
                        <a:rPr lang="zh-CN" sz="900"/>
                        <a:t>current liability/equity</a:t>
                      </a:r>
                      <a:endParaRPr sz="900"/>
                    </a:p>
                  </a:txBody>
                  <a:tcPr marL="91425" marR="91425" marT="91425" marB="91425"/>
                </a:tc>
                <a:tc>
                  <a:txBody>
                    <a:bodyPr/>
                    <a:lstStyle/>
                    <a:p>
                      <a:pPr marL="0" lvl="0" indent="0" algn="l" rtl="0">
                        <a:spcBef>
                          <a:spcPts val="0"/>
                        </a:spcBef>
                        <a:spcAft>
                          <a:spcPts val="0"/>
                        </a:spcAft>
                        <a:buNone/>
                      </a:pPr>
                      <a:r>
                        <a:rPr lang="zh-CN" sz="900"/>
                        <a:t>current liability to equity</a:t>
                      </a:r>
                      <a:endParaRPr sz="900"/>
                    </a:p>
                  </a:txBody>
                  <a:tcPr marL="91425" marR="91425" marT="91425" marB="91425"/>
                </a:tc>
                <a:tc>
                  <a:txBody>
                    <a:bodyPr/>
                    <a:lstStyle/>
                    <a:p>
                      <a:pPr marL="0" lvl="0" indent="0" algn="l" rtl="0">
                        <a:spcBef>
                          <a:spcPts val="0"/>
                        </a:spcBef>
                        <a:spcAft>
                          <a:spcPts val="0"/>
                        </a:spcAft>
                        <a:buNone/>
                      </a:pPr>
                      <a:r>
                        <a:rPr lang="zh-CN" sz="900"/>
                        <a:t>Net income to stockholder's Equity</a:t>
                      </a:r>
                      <a:endParaRPr sz="900"/>
                    </a:p>
                  </a:txBody>
                  <a:tcPr marL="91425" marR="91425" marT="91425" marB="91425"/>
                </a:tc>
                <a:extLst>
                  <a:ext uri="{0D108BD9-81ED-4DB2-BD59-A6C34878D82A}">
                    <a16:rowId xmlns:a16="http://schemas.microsoft.com/office/drawing/2014/main" val="10006"/>
                  </a:ext>
                </a:extLst>
              </a:tr>
              <a:tr h="0">
                <a:tc>
                  <a:txBody>
                    <a:bodyPr/>
                    <a:lstStyle/>
                    <a:p>
                      <a:pPr marL="0" lvl="0" indent="0" algn="l" rtl="0">
                        <a:spcBef>
                          <a:spcPts val="0"/>
                        </a:spcBef>
                        <a:spcAft>
                          <a:spcPts val="0"/>
                        </a:spcAft>
                        <a:buNone/>
                      </a:pPr>
                      <a:r>
                        <a:rPr lang="zh-CN" sz="1000"/>
                        <a:t>稅前淨利率</a:t>
                      </a:r>
                      <a:endParaRPr sz="1000"/>
                    </a:p>
                  </a:txBody>
                  <a:tcPr marL="91425" marR="91425" marT="91425" marB="91425"/>
                </a:tc>
                <a:tc>
                  <a:txBody>
                    <a:bodyPr/>
                    <a:lstStyle/>
                    <a:p>
                      <a:pPr marL="0" lvl="0" indent="0" algn="l" rtl="0">
                        <a:spcBef>
                          <a:spcPts val="0"/>
                        </a:spcBef>
                        <a:spcAft>
                          <a:spcPts val="0"/>
                        </a:spcAft>
                        <a:buNone/>
                      </a:pPr>
                      <a:r>
                        <a:rPr lang="zh-CN" sz="1000"/>
                        <a:t>近四季常續性EPS</a:t>
                      </a:r>
                      <a:endParaRPr sz="1000"/>
                    </a:p>
                  </a:txBody>
                  <a:tcPr marL="91425" marR="91425" marT="91425" marB="91425"/>
                </a:tc>
                <a:tc>
                  <a:txBody>
                    <a:bodyPr/>
                    <a:lstStyle/>
                    <a:p>
                      <a:pPr marL="0" lvl="0" indent="0" algn="l" rtl="0">
                        <a:spcBef>
                          <a:spcPts val="0"/>
                        </a:spcBef>
                        <a:spcAft>
                          <a:spcPts val="0"/>
                        </a:spcAft>
                        <a:buNone/>
                      </a:pPr>
                      <a:r>
                        <a:rPr lang="zh-CN" sz="1000"/>
                        <a:t>總資產報酬成長率</a:t>
                      </a:r>
                      <a:endParaRPr sz="1000"/>
                    </a:p>
                  </a:txBody>
                  <a:tcPr marL="91425" marR="91425" marT="91425" marB="91425"/>
                </a:tc>
                <a:tc>
                  <a:txBody>
                    <a:bodyPr/>
                    <a:lstStyle/>
                    <a:p>
                      <a:pPr marL="0" lvl="0" indent="0" algn="l" rtl="0">
                        <a:spcBef>
                          <a:spcPts val="0"/>
                        </a:spcBef>
                        <a:spcAft>
                          <a:spcPts val="0"/>
                        </a:spcAft>
                        <a:buNone/>
                      </a:pPr>
                      <a:r>
                        <a:rPr lang="zh-CN" sz="1000"/>
                        <a:t>稅前純益 /實收資本</a:t>
                      </a:r>
                      <a:endParaRPr sz="1000"/>
                    </a:p>
                  </a:txBody>
                  <a:tcPr marL="91425" marR="91425" marT="91425" marB="91425"/>
                </a:tc>
                <a:tc>
                  <a:txBody>
                    <a:bodyPr/>
                    <a:lstStyle/>
                    <a:p>
                      <a:pPr marL="0" lvl="0" indent="0" algn="l" rtl="0">
                        <a:spcBef>
                          <a:spcPts val="0"/>
                        </a:spcBef>
                        <a:spcAft>
                          <a:spcPts val="0"/>
                        </a:spcAft>
                        <a:buNone/>
                      </a:pPr>
                      <a:r>
                        <a:rPr lang="zh-CN" sz="900"/>
                        <a:t>Quick asset/Total asset</a:t>
                      </a:r>
                      <a:endParaRPr sz="900"/>
                    </a:p>
                  </a:txBody>
                  <a:tcPr marL="91425" marR="91425" marT="91425" marB="91425"/>
                </a:tc>
                <a:tc>
                  <a:txBody>
                    <a:bodyPr/>
                    <a:lstStyle/>
                    <a:p>
                      <a:pPr marL="0" lvl="0" indent="0" algn="l" rtl="0">
                        <a:spcBef>
                          <a:spcPts val="0"/>
                        </a:spcBef>
                        <a:spcAft>
                          <a:spcPts val="0"/>
                        </a:spcAft>
                        <a:buNone/>
                      </a:pPr>
                      <a:r>
                        <a:rPr lang="zh-CN" sz="900"/>
                        <a:t>long-term liability to current assets</a:t>
                      </a:r>
                      <a:endParaRPr sz="900"/>
                    </a:p>
                  </a:txBody>
                  <a:tcPr marL="91425" marR="91425" marT="91425" marB="91425"/>
                </a:tc>
                <a:tc>
                  <a:txBody>
                    <a:bodyPr/>
                    <a:lstStyle/>
                    <a:p>
                      <a:pPr marL="0" lvl="0" indent="0" algn="l" rtl="0">
                        <a:spcBef>
                          <a:spcPts val="0"/>
                        </a:spcBef>
                        <a:spcAft>
                          <a:spcPts val="0"/>
                        </a:spcAft>
                        <a:buNone/>
                      </a:pPr>
                      <a:r>
                        <a:rPr lang="zh-CN" sz="900"/>
                        <a:t>equity to long-term liability</a:t>
                      </a:r>
                      <a:endParaRPr sz="900"/>
                    </a:p>
                  </a:txBody>
                  <a:tcPr marL="91425" marR="91425" marT="91425" marB="91425"/>
                </a:tc>
                <a:tc>
                  <a:txBody>
                    <a:bodyPr/>
                    <a:lstStyle/>
                    <a:p>
                      <a:pPr marL="0" lvl="0" indent="0" algn="l" rtl="0">
                        <a:spcBef>
                          <a:spcPts val="0"/>
                        </a:spcBef>
                        <a:spcAft>
                          <a:spcPts val="0"/>
                        </a:spcAft>
                        <a:buNone/>
                      </a:pPr>
                      <a:r>
                        <a:rPr lang="zh-CN" sz="900"/>
                        <a:t>liability to equity</a:t>
                      </a:r>
                      <a:endParaRPr sz="900"/>
                    </a:p>
                  </a:txBody>
                  <a:tcPr marL="91425" marR="91425" marT="91425" marB="91425"/>
                </a:tc>
                <a:extLst>
                  <a:ext uri="{0D108BD9-81ED-4DB2-BD59-A6C34878D82A}">
                    <a16:rowId xmlns:a16="http://schemas.microsoft.com/office/drawing/2014/main" val="10007"/>
                  </a:ext>
                </a:extLst>
              </a:tr>
              <a:tr h="0">
                <a:tc>
                  <a:txBody>
                    <a:bodyPr/>
                    <a:lstStyle/>
                    <a:p>
                      <a:pPr marL="0" lvl="0" indent="0" algn="l" rtl="0">
                        <a:spcBef>
                          <a:spcPts val="0"/>
                        </a:spcBef>
                        <a:spcAft>
                          <a:spcPts val="0"/>
                        </a:spcAft>
                        <a:buNone/>
                      </a:pPr>
                      <a:r>
                        <a:rPr lang="zh-CN" sz="1000"/>
                        <a:t>稅後淨利率</a:t>
                      </a:r>
                      <a:endParaRPr sz="1000"/>
                    </a:p>
                  </a:txBody>
                  <a:tcPr marL="91425" marR="91425" marT="91425" marB="91425"/>
                </a:tc>
                <a:tc>
                  <a:txBody>
                    <a:bodyPr/>
                    <a:lstStyle/>
                    <a:p>
                      <a:pPr marL="0" lvl="0" indent="0" algn="l" rtl="0">
                        <a:spcBef>
                          <a:spcPts val="0"/>
                        </a:spcBef>
                        <a:spcAft>
                          <a:spcPts val="0"/>
                        </a:spcAft>
                        <a:buNone/>
                      </a:pPr>
                      <a:r>
                        <a:rPr lang="zh-CN" sz="1000"/>
                        <a:t>每股現金流量</a:t>
                      </a:r>
                      <a:endParaRPr sz="1000"/>
                    </a:p>
                  </a:txBody>
                  <a:tcPr marL="91425" marR="91425" marT="91425" marB="91425"/>
                </a:tc>
                <a:tc>
                  <a:txBody>
                    <a:bodyPr/>
                    <a:lstStyle/>
                    <a:p>
                      <a:pPr marL="0" lvl="0" indent="0" algn="l" rtl="0">
                        <a:spcBef>
                          <a:spcPts val="0"/>
                        </a:spcBef>
                        <a:spcAft>
                          <a:spcPts val="0"/>
                        </a:spcAft>
                        <a:buNone/>
                      </a:pPr>
                      <a:r>
                        <a:rPr lang="zh-CN" sz="1000"/>
                        <a:t>現金再投資%</a:t>
                      </a:r>
                      <a:endParaRPr sz="1000"/>
                    </a:p>
                  </a:txBody>
                  <a:tcPr marL="91425" marR="91425" marT="91425" marB="91425"/>
                </a:tc>
                <a:tc>
                  <a:txBody>
                    <a:bodyPr/>
                    <a:lstStyle/>
                    <a:p>
                      <a:pPr marL="0" lvl="0" indent="0" algn="l" rtl="0">
                        <a:spcBef>
                          <a:spcPts val="0"/>
                        </a:spcBef>
                        <a:spcAft>
                          <a:spcPts val="0"/>
                        </a:spcAft>
                        <a:buNone/>
                      </a:pPr>
                      <a:r>
                        <a:rPr lang="zh-CN" sz="1000"/>
                        <a:t>存貨及應收帳款 /淨值</a:t>
                      </a:r>
                      <a:endParaRPr sz="1000"/>
                    </a:p>
                  </a:txBody>
                  <a:tcPr marL="91425" marR="91425" marT="91425" marB="91425"/>
                </a:tc>
                <a:tc>
                  <a:txBody>
                    <a:bodyPr/>
                    <a:lstStyle/>
                    <a:p>
                      <a:pPr marL="0" lvl="0" indent="0" algn="l" rtl="0">
                        <a:spcBef>
                          <a:spcPts val="0"/>
                        </a:spcBef>
                        <a:spcAft>
                          <a:spcPts val="0"/>
                        </a:spcAft>
                        <a:buNone/>
                      </a:pPr>
                      <a:r>
                        <a:rPr lang="zh-CN" sz="900"/>
                        <a:t>current assets/total assets</a:t>
                      </a:r>
                      <a:endParaRPr sz="900"/>
                    </a:p>
                  </a:txBody>
                  <a:tcPr marL="91425" marR="91425" marT="91425" marB="91425"/>
                </a:tc>
                <a:tc>
                  <a:txBody>
                    <a:bodyPr/>
                    <a:lstStyle/>
                    <a:p>
                      <a:pPr marL="0" lvl="0" indent="0" algn="l" rtl="0">
                        <a:spcBef>
                          <a:spcPts val="0"/>
                        </a:spcBef>
                        <a:spcAft>
                          <a:spcPts val="0"/>
                        </a:spcAft>
                        <a:buNone/>
                      </a:pPr>
                      <a:r>
                        <a:rPr lang="zh-CN" sz="900"/>
                        <a:t>Retained Earnings/Total assets</a:t>
                      </a:r>
                      <a:endParaRPr sz="900"/>
                    </a:p>
                  </a:txBody>
                  <a:tcPr marL="91425" marR="91425" marT="91425" marB="91425"/>
                </a:tc>
                <a:tc>
                  <a:txBody>
                    <a:bodyPr/>
                    <a:lstStyle/>
                    <a:p>
                      <a:pPr marL="0" lvl="0" indent="0" algn="l" rtl="0">
                        <a:spcBef>
                          <a:spcPts val="0"/>
                        </a:spcBef>
                        <a:spcAft>
                          <a:spcPts val="0"/>
                        </a:spcAft>
                        <a:buNone/>
                      </a:pPr>
                      <a:r>
                        <a:rPr lang="zh-CN" sz="900"/>
                        <a:t>Cash flow to total assets</a:t>
                      </a:r>
                      <a:endParaRPr sz="900"/>
                    </a:p>
                  </a:txBody>
                  <a:tcPr marL="91425" marR="91425" marT="91425" marB="91425"/>
                </a:tc>
                <a:tc>
                  <a:txBody>
                    <a:bodyPr/>
                    <a:lstStyle/>
                    <a:p>
                      <a:pPr marL="0" lvl="0" indent="0" algn="l" rtl="0">
                        <a:spcBef>
                          <a:spcPts val="0"/>
                        </a:spcBef>
                        <a:spcAft>
                          <a:spcPts val="0"/>
                        </a:spcAft>
                        <a:buNone/>
                      </a:pPr>
                      <a:r>
                        <a:rPr lang="zh-CN" sz="900"/>
                        <a:t>Degree of financial leverage (DFL)</a:t>
                      </a:r>
                      <a:endParaRPr sz="900"/>
                    </a:p>
                  </a:txBody>
                  <a:tcPr marL="91425" marR="91425" marT="91425" marB="91425"/>
                </a:tc>
                <a:extLst>
                  <a:ext uri="{0D108BD9-81ED-4DB2-BD59-A6C34878D82A}">
                    <a16:rowId xmlns:a16="http://schemas.microsoft.com/office/drawing/2014/main" val="10008"/>
                  </a:ext>
                </a:extLst>
              </a:tr>
              <a:tr h="0">
                <a:tc>
                  <a:txBody>
                    <a:bodyPr/>
                    <a:lstStyle/>
                    <a:p>
                      <a:pPr marL="0" lvl="0" indent="0" algn="l" rtl="0">
                        <a:spcBef>
                          <a:spcPts val="0"/>
                        </a:spcBef>
                        <a:spcAft>
                          <a:spcPts val="0"/>
                        </a:spcAft>
                        <a:buNone/>
                      </a:pPr>
                      <a:r>
                        <a:rPr lang="zh-CN" sz="1000"/>
                        <a:t>業外收支 /營收</a:t>
                      </a:r>
                      <a:endParaRPr sz="1000"/>
                    </a:p>
                  </a:txBody>
                  <a:tcPr marL="91425" marR="91425" marT="91425" marB="91425"/>
                </a:tc>
                <a:tc>
                  <a:txBody>
                    <a:bodyPr/>
                    <a:lstStyle/>
                    <a:p>
                      <a:pPr marL="0" lvl="0" indent="0" algn="l" rtl="0">
                        <a:spcBef>
                          <a:spcPts val="0"/>
                        </a:spcBef>
                        <a:spcAft>
                          <a:spcPts val="0"/>
                        </a:spcAft>
                        <a:buNone/>
                      </a:pPr>
                      <a:r>
                        <a:rPr lang="zh-CN" sz="1000"/>
                        <a:t>每股營業額(元)</a:t>
                      </a:r>
                      <a:endParaRPr sz="1000"/>
                    </a:p>
                  </a:txBody>
                  <a:tcPr marL="91425" marR="91425" marT="91425" marB="91425"/>
                </a:tc>
                <a:tc>
                  <a:txBody>
                    <a:bodyPr/>
                    <a:lstStyle/>
                    <a:p>
                      <a:pPr marL="0" lvl="0" indent="0" algn="l" rtl="0">
                        <a:spcBef>
                          <a:spcPts val="0"/>
                        </a:spcBef>
                        <a:spcAft>
                          <a:spcPts val="0"/>
                        </a:spcAft>
                        <a:buNone/>
                      </a:pPr>
                      <a:r>
                        <a:rPr lang="zh-CN" sz="1000"/>
                        <a:t>流動比率</a:t>
                      </a:r>
                      <a:endParaRPr sz="1000"/>
                    </a:p>
                  </a:txBody>
                  <a:tcPr marL="91425" marR="91425" marT="91425" marB="91425"/>
                </a:tc>
                <a:tc>
                  <a:txBody>
                    <a:bodyPr/>
                    <a:lstStyle/>
                    <a:p>
                      <a:pPr marL="0" lvl="0" indent="0" algn="l" rtl="0">
                        <a:spcBef>
                          <a:spcPts val="0"/>
                        </a:spcBef>
                        <a:spcAft>
                          <a:spcPts val="0"/>
                        </a:spcAft>
                        <a:buNone/>
                      </a:pPr>
                      <a:r>
                        <a:rPr lang="zh-CN" sz="1000"/>
                        <a:t>總資產週轉次數</a:t>
                      </a:r>
                      <a:endParaRPr sz="1000"/>
                    </a:p>
                  </a:txBody>
                  <a:tcPr marL="91425" marR="91425" marT="91425" marB="91425"/>
                </a:tc>
                <a:tc>
                  <a:txBody>
                    <a:bodyPr/>
                    <a:lstStyle/>
                    <a:p>
                      <a:pPr marL="0" lvl="0" indent="0" algn="l" rtl="0">
                        <a:spcBef>
                          <a:spcPts val="0"/>
                        </a:spcBef>
                        <a:spcAft>
                          <a:spcPts val="0"/>
                        </a:spcAft>
                        <a:buNone/>
                      </a:pPr>
                      <a:r>
                        <a:rPr lang="zh-CN" sz="900"/>
                        <a:t>cash / total assets</a:t>
                      </a:r>
                      <a:endParaRPr sz="900"/>
                    </a:p>
                  </a:txBody>
                  <a:tcPr marL="91425" marR="91425" marT="91425" marB="91425"/>
                </a:tc>
                <a:tc>
                  <a:txBody>
                    <a:bodyPr/>
                    <a:lstStyle/>
                    <a:p>
                      <a:pPr marL="0" lvl="0" indent="0" algn="l" rtl="0">
                        <a:spcBef>
                          <a:spcPts val="0"/>
                        </a:spcBef>
                        <a:spcAft>
                          <a:spcPts val="0"/>
                        </a:spcAft>
                        <a:buNone/>
                      </a:pPr>
                      <a:r>
                        <a:rPr lang="zh-CN" sz="900"/>
                        <a:t>total income / total expense</a:t>
                      </a:r>
                      <a:endParaRPr sz="900"/>
                    </a:p>
                  </a:txBody>
                  <a:tcPr marL="91425" marR="91425" marT="91425" marB="91425"/>
                </a:tc>
                <a:tc>
                  <a:txBody>
                    <a:bodyPr/>
                    <a:lstStyle/>
                    <a:p>
                      <a:pPr marL="0" lvl="0" indent="0" algn="l" rtl="0">
                        <a:spcBef>
                          <a:spcPts val="0"/>
                        </a:spcBef>
                        <a:spcAft>
                          <a:spcPts val="0"/>
                        </a:spcAft>
                        <a:buNone/>
                      </a:pPr>
                      <a:r>
                        <a:rPr lang="zh-CN" sz="900"/>
                        <a:t>cash flow to liability</a:t>
                      </a:r>
                      <a:endParaRPr sz="900"/>
                    </a:p>
                  </a:txBody>
                  <a:tcPr marL="91425" marR="91425" marT="91425" marB="91425"/>
                </a:tc>
                <a:tc>
                  <a:txBody>
                    <a:bodyPr/>
                    <a:lstStyle/>
                    <a:p>
                      <a:pPr marL="0" lvl="0" indent="0" algn="l" rtl="0">
                        <a:spcBef>
                          <a:spcPts val="0"/>
                        </a:spcBef>
                        <a:spcAft>
                          <a:spcPts val="0"/>
                        </a:spcAft>
                        <a:buNone/>
                      </a:pPr>
                      <a:r>
                        <a:rPr lang="zh-CN" sz="900"/>
                        <a:t>Interest coverage ratio( Interest expense to EBIT )</a:t>
                      </a:r>
                      <a:endParaRPr sz="900"/>
                    </a:p>
                  </a:txBody>
                  <a:tcPr marL="91425" marR="91425" marT="91425" marB="91425"/>
                </a:tc>
                <a:extLst>
                  <a:ext uri="{0D108BD9-81ED-4DB2-BD59-A6C34878D82A}">
                    <a16:rowId xmlns:a16="http://schemas.microsoft.com/office/drawing/2014/main" val="10009"/>
                  </a:ext>
                </a:extLst>
              </a:tr>
              <a:tr h="327100">
                <a:tc>
                  <a:txBody>
                    <a:bodyPr/>
                    <a:lstStyle/>
                    <a:p>
                      <a:pPr marL="0" lvl="0" indent="0" algn="l" rtl="0">
                        <a:spcBef>
                          <a:spcPts val="0"/>
                        </a:spcBef>
                        <a:spcAft>
                          <a:spcPts val="0"/>
                        </a:spcAft>
                        <a:buNone/>
                      </a:pPr>
                      <a:r>
                        <a:rPr lang="zh-CN" sz="1000"/>
                        <a:t>常續利益率 (稅後)</a:t>
                      </a:r>
                      <a:endParaRPr sz="1000"/>
                    </a:p>
                  </a:txBody>
                  <a:tcPr marL="91425" marR="91425" marT="91425" marB="91425"/>
                </a:tc>
                <a:tc>
                  <a:txBody>
                    <a:bodyPr/>
                    <a:lstStyle/>
                    <a:p>
                      <a:pPr marL="0" lvl="0" indent="0" algn="l" rtl="0">
                        <a:spcBef>
                          <a:spcPts val="0"/>
                        </a:spcBef>
                        <a:spcAft>
                          <a:spcPts val="0"/>
                        </a:spcAft>
                        <a:buNone/>
                      </a:pPr>
                      <a:r>
                        <a:rPr lang="zh-CN" sz="1000"/>
                        <a:t>每股營業利益(元)</a:t>
                      </a:r>
                      <a:endParaRPr sz="1000"/>
                    </a:p>
                  </a:txBody>
                  <a:tcPr marL="91425" marR="91425" marT="91425" marB="91425"/>
                </a:tc>
                <a:tc>
                  <a:txBody>
                    <a:bodyPr/>
                    <a:lstStyle/>
                    <a:p>
                      <a:pPr marL="0" lvl="0" indent="0" algn="l" rtl="0">
                        <a:spcBef>
                          <a:spcPts val="0"/>
                        </a:spcBef>
                        <a:spcAft>
                          <a:spcPts val="0"/>
                        </a:spcAft>
                        <a:buNone/>
                      </a:pPr>
                      <a:r>
                        <a:rPr lang="zh-CN" sz="1000"/>
                        <a:t>速動比率</a:t>
                      </a:r>
                      <a:endParaRPr sz="1000"/>
                    </a:p>
                  </a:txBody>
                  <a:tcPr marL="91425" marR="91425" marT="91425" marB="91425"/>
                </a:tc>
                <a:tc>
                  <a:txBody>
                    <a:bodyPr/>
                    <a:lstStyle/>
                    <a:p>
                      <a:pPr marL="0" lvl="0" indent="0" algn="l" rtl="0">
                        <a:spcBef>
                          <a:spcPts val="0"/>
                        </a:spcBef>
                        <a:spcAft>
                          <a:spcPts val="0"/>
                        </a:spcAft>
                        <a:buNone/>
                      </a:pPr>
                      <a:r>
                        <a:rPr lang="zh-CN" sz="1000"/>
                        <a:t>應收帳款週轉次</a:t>
                      </a:r>
                      <a:endParaRPr sz="1000"/>
                    </a:p>
                  </a:txBody>
                  <a:tcPr marL="91425" marR="91425" marT="91425" marB="91425"/>
                </a:tc>
                <a:tc>
                  <a:txBody>
                    <a:bodyPr/>
                    <a:lstStyle/>
                    <a:p>
                      <a:pPr marL="0" lvl="0" indent="0" algn="l" rtl="0">
                        <a:spcBef>
                          <a:spcPts val="0"/>
                        </a:spcBef>
                        <a:spcAft>
                          <a:spcPts val="0"/>
                        </a:spcAft>
                        <a:buNone/>
                      </a:pPr>
                      <a:r>
                        <a:rPr lang="zh-CN" sz="900"/>
                        <a:t>Quick asset/current liabilities</a:t>
                      </a:r>
                      <a:endParaRPr sz="900"/>
                    </a:p>
                  </a:txBody>
                  <a:tcPr marL="91425" marR="91425" marT="91425" marB="91425"/>
                </a:tc>
                <a:tc>
                  <a:txBody>
                    <a:bodyPr/>
                    <a:lstStyle/>
                    <a:p>
                      <a:pPr marL="0" lvl="0" indent="0" algn="l" rtl="0">
                        <a:spcBef>
                          <a:spcPts val="0"/>
                        </a:spcBef>
                        <a:spcAft>
                          <a:spcPts val="0"/>
                        </a:spcAft>
                        <a:buNone/>
                      </a:pPr>
                      <a:r>
                        <a:rPr lang="zh-CN" sz="900"/>
                        <a:t>total expense /assets</a:t>
                      </a:r>
                      <a:endParaRPr sz="900"/>
                    </a:p>
                  </a:txBody>
                  <a:tcPr marL="91425" marR="91425" marT="91425" marB="91425"/>
                </a:tc>
                <a:tc>
                  <a:txBody>
                    <a:bodyPr/>
                    <a:lstStyle/>
                    <a:p>
                      <a:pPr marL="0" lvl="0" indent="0" algn="l" rtl="0">
                        <a:spcBef>
                          <a:spcPts val="0"/>
                        </a:spcBef>
                        <a:spcAft>
                          <a:spcPts val="0"/>
                        </a:spcAft>
                        <a:buNone/>
                      </a:pPr>
                      <a:r>
                        <a:rPr lang="zh-CN" sz="900"/>
                        <a:t>CFO to ASSETS</a:t>
                      </a:r>
                      <a:endParaRPr sz="900"/>
                    </a:p>
                  </a:txBody>
                  <a:tcPr marL="91425" marR="91425" marT="91425" marB="91425"/>
                </a:tc>
                <a:tc>
                  <a:txBody>
                    <a:bodyPr/>
                    <a:lstStyle/>
                    <a:p>
                      <a:pPr marL="0" lvl="0" indent="0" algn="l" rtl="0">
                        <a:spcBef>
                          <a:spcPts val="0"/>
                        </a:spcBef>
                        <a:spcAft>
                          <a:spcPts val="0"/>
                        </a:spcAft>
                        <a:buNone/>
                      </a:pPr>
                      <a:r>
                        <a:rPr lang="zh-CN" sz="900">
                          <a:highlight>
                            <a:srgbClr val="FFF2CC"/>
                          </a:highlight>
                        </a:rPr>
                        <a:t>one if net income was negative for the last two year  zero otherwise</a:t>
                      </a:r>
                      <a:endParaRPr sz="900">
                        <a:highlight>
                          <a:srgbClr val="FFF2CC"/>
                        </a:highlight>
                      </a:endParaRPr>
                    </a:p>
                  </a:txBody>
                  <a:tcPr marL="91425" marR="91425" marT="91425" marB="91425"/>
                </a:tc>
                <a:extLst>
                  <a:ext uri="{0D108BD9-81ED-4DB2-BD59-A6C34878D82A}">
                    <a16:rowId xmlns:a16="http://schemas.microsoft.com/office/drawing/2014/main" val="10010"/>
                  </a:ext>
                </a:extLst>
              </a:tr>
              <a:tr h="337875">
                <a:tc>
                  <a:txBody>
                    <a:bodyPr/>
                    <a:lstStyle/>
                    <a:p>
                      <a:pPr marL="0" lvl="0" indent="0" algn="l" rtl="0">
                        <a:spcBef>
                          <a:spcPts val="0"/>
                        </a:spcBef>
                        <a:spcAft>
                          <a:spcPts val="0"/>
                        </a:spcAft>
                        <a:buNone/>
                      </a:pPr>
                      <a:r>
                        <a:rPr lang="zh-CN" sz="1000"/>
                        <a:t>營業費用率</a:t>
                      </a:r>
                      <a:endParaRPr sz="1000"/>
                    </a:p>
                  </a:txBody>
                  <a:tcPr marL="91425" marR="91425" marT="91425" marB="91425"/>
                </a:tc>
                <a:tc>
                  <a:txBody>
                    <a:bodyPr/>
                    <a:lstStyle/>
                    <a:p>
                      <a:pPr marL="0" lvl="0" indent="0" algn="l" rtl="0">
                        <a:spcBef>
                          <a:spcPts val="0"/>
                        </a:spcBef>
                        <a:spcAft>
                          <a:spcPts val="0"/>
                        </a:spcAft>
                        <a:buNone/>
                      </a:pPr>
                      <a:r>
                        <a:rPr lang="zh-CN" sz="1000"/>
                        <a:t>每股稅前淨利(元)</a:t>
                      </a:r>
                      <a:endParaRPr sz="1000"/>
                    </a:p>
                  </a:txBody>
                  <a:tcPr marL="91425" marR="91425" marT="91425" marB="91425"/>
                </a:tc>
                <a:tc>
                  <a:txBody>
                    <a:bodyPr/>
                    <a:lstStyle/>
                    <a:p>
                      <a:pPr marL="0" lvl="0" indent="0" algn="l" rtl="0">
                        <a:spcBef>
                          <a:spcPts val="0"/>
                        </a:spcBef>
                        <a:spcAft>
                          <a:spcPts val="0"/>
                        </a:spcAft>
                        <a:buNone/>
                      </a:pPr>
                      <a:r>
                        <a:rPr lang="zh-CN" sz="1000"/>
                        <a:t>利息支出率</a:t>
                      </a:r>
                      <a:endParaRPr sz="1000"/>
                    </a:p>
                  </a:txBody>
                  <a:tcPr marL="91425" marR="91425" marT="91425" marB="91425"/>
                </a:tc>
                <a:tc>
                  <a:txBody>
                    <a:bodyPr/>
                    <a:lstStyle/>
                    <a:p>
                      <a:pPr marL="0" lvl="0" indent="0" algn="l" rtl="0">
                        <a:spcBef>
                          <a:spcPts val="0"/>
                        </a:spcBef>
                        <a:spcAft>
                          <a:spcPts val="0"/>
                        </a:spcAft>
                        <a:buNone/>
                      </a:pPr>
                      <a:r>
                        <a:rPr lang="zh-CN" sz="1000"/>
                        <a:t>平均收帳天數</a:t>
                      </a:r>
                      <a:endParaRPr sz="1000"/>
                    </a:p>
                  </a:txBody>
                  <a:tcPr marL="91425" marR="91425" marT="91425" marB="91425"/>
                </a:tc>
                <a:tc>
                  <a:txBody>
                    <a:bodyPr/>
                    <a:lstStyle/>
                    <a:p>
                      <a:pPr marL="0" lvl="0" indent="0" algn="l" rtl="0">
                        <a:spcBef>
                          <a:spcPts val="0"/>
                        </a:spcBef>
                        <a:spcAft>
                          <a:spcPts val="0"/>
                        </a:spcAft>
                        <a:buNone/>
                      </a:pPr>
                      <a:r>
                        <a:rPr lang="zh-CN" sz="900"/>
                        <a:t>cash / current liability</a:t>
                      </a:r>
                      <a:endParaRPr sz="900"/>
                    </a:p>
                  </a:txBody>
                  <a:tcPr marL="91425" marR="91425" marT="91425" marB="91425"/>
                </a:tc>
                <a:tc>
                  <a:txBody>
                    <a:bodyPr/>
                    <a:lstStyle/>
                    <a:p>
                      <a:pPr marL="0" lvl="0" indent="0" algn="l" rtl="0">
                        <a:spcBef>
                          <a:spcPts val="0"/>
                        </a:spcBef>
                        <a:spcAft>
                          <a:spcPts val="0"/>
                        </a:spcAft>
                        <a:buNone/>
                      </a:pPr>
                      <a:r>
                        <a:rPr lang="zh-CN" sz="1000"/>
                        <a:t>流動資產周轉率</a:t>
                      </a:r>
                      <a:endParaRPr sz="1000"/>
                    </a:p>
                  </a:txBody>
                  <a:tcPr marL="91425" marR="91425" marT="91425" marB="91425"/>
                </a:tc>
                <a:tc>
                  <a:txBody>
                    <a:bodyPr/>
                    <a:lstStyle/>
                    <a:p>
                      <a:pPr marL="0" lvl="0" indent="0" algn="l" rtl="0">
                        <a:spcBef>
                          <a:spcPts val="0"/>
                        </a:spcBef>
                        <a:spcAft>
                          <a:spcPts val="0"/>
                        </a:spcAft>
                        <a:buNone/>
                      </a:pPr>
                      <a:r>
                        <a:rPr lang="zh-CN" sz="900"/>
                        <a:t>cash flow to equity</a:t>
                      </a:r>
                      <a:endParaRPr sz="900"/>
                    </a:p>
                  </a:txBody>
                  <a:tcPr marL="91425" marR="91425" marT="91425" marB="91425"/>
                </a:tc>
                <a:tc>
                  <a:txBody>
                    <a:bodyPr/>
                    <a:lstStyle/>
                    <a:p>
                      <a:pPr marL="0" lvl="0" indent="0" algn="l" rtl="0">
                        <a:spcBef>
                          <a:spcPts val="0"/>
                        </a:spcBef>
                        <a:spcAft>
                          <a:spcPts val="0"/>
                        </a:spcAft>
                        <a:buNone/>
                      </a:pPr>
                      <a:r>
                        <a:rPr lang="zh-CN" sz="900"/>
                        <a:t>equity to liability</a:t>
                      </a:r>
                      <a:endParaRPr sz="900"/>
                    </a:p>
                  </a:txBody>
                  <a:tcPr marL="91425" marR="91425" marT="91425" marB="91425"/>
                </a:tc>
                <a:extLst>
                  <a:ext uri="{0D108BD9-81ED-4DB2-BD59-A6C34878D82A}">
                    <a16:rowId xmlns:a16="http://schemas.microsoft.com/office/drawing/2014/main" val="10011"/>
                  </a:ext>
                </a:extLst>
              </a:tr>
            </a:tbl>
          </a:graphicData>
        </a:graphic>
      </p:graphicFrame>
      <p:sp>
        <p:nvSpPr>
          <p:cNvPr id="272" name="Google Shape;272;p32"/>
          <p:cNvSpPr txBox="1"/>
          <p:nvPr/>
        </p:nvSpPr>
        <p:spPr>
          <a:xfrm>
            <a:off x="255428" y="328550"/>
            <a:ext cx="8029500" cy="7695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zh-CN" sz="3600">
                <a:solidFill>
                  <a:srgbClr val="1C4885"/>
                </a:solidFill>
              </a:rPr>
              <a:t>所有變數-95項</a:t>
            </a:r>
            <a:endParaRPr sz="600"/>
          </a:p>
        </p:txBody>
      </p:sp>
      <p:sp>
        <p:nvSpPr>
          <p:cNvPr id="4" name="矩形 3"/>
          <p:cNvSpPr/>
          <p:nvPr/>
        </p:nvSpPr>
        <p:spPr>
          <a:xfrm>
            <a:off x="11065554" y="218508"/>
            <a:ext cx="865943" cy="369332"/>
          </a:xfrm>
          <a:prstGeom prst="rect">
            <a:avLst/>
          </a:prstGeom>
        </p:spPr>
        <p:txBody>
          <a:bodyPr wrap="none">
            <a:spAutoFit/>
          </a:bodyPr>
          <a:lstStyle/>
          <a:p>
            <a:pPr lvl="0" algn="ctr"/>
            <a:r>
              <a:rPr lang="en-US" altLang="zh-CN" sz="1800" b="1" dirty="0" smtClean="0">
                <a:solidFill>
                  <a:srgbClr val="2F5597"/>
                </a:solidFill>
                <a:latin typeface="Poppins"/>
                <a:ea typeface="Poppins"/>
                <a:cs typeface="Poppins"/>
                <a:sym typeface="Poppins"/>
              </a:rPr>
              <a:t>0</a:t>
            </a:r>
            <a:r>
              <a:rPr lang="en-US" altLang="zh-TW" sz="1800" b="1" dirty="0" smtClean="0">
                <a:solidFill>
                  <a:srgbClr val="2F5597"/>
                </a:solidFill>
                <a:latin typeface="Poppins"/>
                <a:ea typeface="Poppins"/>
                <a:cs typeface="Poppins"/>
                <a:sym typeface="Poppins"/>
              </a:rPr>
              <a:t>6</a:t>
            </a:r>
            <a:r>
              <a:rPr lang="en-US" altLang="zh-CN" sz="1800" b="1" dirty="0" smtClean="0">
                <a:solidFill>
                  <a:srgbClr val="2F5597"/>
                </a:solidFill>
                <a:latin typeface="Poppins"/>
                <a:ea typeface="Poppins"/>
                <a:cs typeface="Poppins"/>
                <a:sym typeface="Poppins"/>
              </a:rPr>
              <a:t>/33</a:t>
            </a:r>
            <a:endParaRPr lang="zh-CN" altLang="en-US" sz="1050" b="1" dirty="0">
              <a:solidFill>
                <a:srgbClr val="2F5597"/>
              </a:solidFill>
              <a:latin typeface="Poppins"/>
              <a:ea typeface="Poppins"/>
              <a:cs typeface="Poppins"/>
              <a:sym typeface="Poppins"/>
            </a:endParaRPr>
          </a:p>
        </p:txBody>
      </p:sp>
    </p:spTree>
    <p:extLst>
      <p:ext uri="{BB962C8B-B14F-4D97-AF65-F5344CB8AC3E}">
        <p14:creationId xmlns:p14="http://schemas.microsoft.com/office/powerpoint/2010/main" val="27809073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3"/>
          <p:cNvSpPr/>
          <p:nvPr/>
        </p:nvSpPr>
        <p:spPr>
          <a:xfrm>
            <a:off x="245805" y="294968"/>
            <a:ext cx="1961400" cy="1696200"/>
          </a:xfrm>
          <a:prstGeom prst="rect">
            <a:avLst/>
          </a:prstGeom>
          <a:solidFill>
            <a:srgbClr val="1C48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 name="Google Shape;279;p33"/>
          <p:cNvSpPr/>
          <p:nvPr/>
        </p:nvSpPr>
        <p:spPr>
          <a:xfrm>
            <a:off x="9984658" y="4866967"/>
            <a:ext cx="1961400" cy="1696200"/>
          </a:xfrm>
          <a:prstGeom prst="rect">
            <a:avLst/>
          </a:prstGeom>
          <a:solidFill>
            <a:srgbClr val="1C48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 name="Google Shape;280;p33"/>
          <p:cNvSpPr/>
          <p:nvPr/>
        </p:nvSpPr>
        <p:spPr>
          <a:xfrm>
            <a:off x="403122" y="449825"/>
            <a:ext cx="11385900" cy="5958300"/>
          </a:xfrm>
          <a:prstGeom prst="roundRect">
            <a:avLst>
              <a:gd name="adj" fmla="val 156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 name="Google Shape;281;p33"/>
          <p:cNvSpPr/>
          <p:nvPr/>
        </p:nvSpPr>
        <p:spPr>
          <a:xfrm>
            <a:off x="1887301" y="2420811"/>
            <a:ext cx="1592100" cy="1592100"/>
          </a:xfrm>
          <a:prstGeom prst="ellipse">
            <a:avLst/>
          </a:prstGeom>
          <a:solidFill>
            <a:srgbClr val="1C48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13800" b="1">
                <a:solidFill>
                  <a:schemeClr val="lt1"/>
                </a:solidFill>
                <a:latin typeface="Poppins"/>
                <a:ea typeface="Poppins"/>
                <a:cs typeface="Poppins"/>
                <a:sym typeface="Poppins"/>
              </a:rPr>
              <a:t>3</a:t>
            </a:r>
            <a:endParaRPr sz="13800" b="1">
              <a:solidFill>
                <a:schemeClr val="lt1"/>
              </a:solidFill>
              <a:latin typeface="Poppins"/>
              <a:ea typeface="Poppins"/>
              <a:cs typeface="Poppins"/>
              <a:sym typeface="Poppins"/>
            </a:endParaRPr>
          </a:p>
        </p:txBody>
      </p:sp>
      <p:sp>
        <p:nvSpPr>
          <p:cNvPr id="282" name="Google Shape;282;p33"/>
          <p:cNvSpPr txBox="1"/>
          <p:nvPr/>
        </p:nvSpPr>
        <p:spPr>
          <a:xfrm>
            <a:off x="4476985" y="2420811"/>
            <a:ext cx="5760300" cy="7695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zh-CN" sz="4400">
                <a:solidFill>
                  <a:srgbClr val="1C4885"/>
                </a:solidFill>
              </a:rPr>
              <a:t>探索式資料分析</a:t>
            </a:r>
            <a:endParaRPr/>
          </a:p>
        </p:txBody>
      </p:sp>
      <p:cxnSp>
        <p:nvCxnSpPr>
          <p:cNvPr id="283" name="Google Shape;283;p33"/>
          <p:cNvCxnSpPr/>
          <p:nvPr/>
        </p:nvCxnSpPr>
        <p:spPr>
          <a:xfrm>
            <a:off x="4663554" y="3428999"/>
            <a:ext cx="1112400" cy="0"/>
          </a:xfrm>
          <a:prstGeom prst="straightConnector1">
            <a:avLst/>
          </a:prstGeom>
          <a:noFill/>
          <a:ln w="25400" cap="flat" cmpd="sng">
            <a:solidFill>
              <a:srgbClr val="7F7F7F"/>
            </a:solidFill>
            <a:prstDash val="solid"/>
            <a:miter lim="800000"/>
            <a:headEnd type="none" w="sm" len="sm"/>
            <a:tailEnd type="none" w="sm" len="sm"/>
          </a:ln>
        </p:spPr>
      </p:cxnSp>
      <p:sp>
        <p:nvSpPr>
          <p:cNvPr id="284" name="Google Shape;284;p33"/>
          <p:cNvSpPr txBox="1"/>
          <p:nvPr/>
        </p:nvSpPr>
        <p:spPr>
          <a:xfrm>
            <a:off x="4593875" y="3674425"/>
            <a:ext cx="6054900" cy="3387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Font typeface="Arial"/>
              <a:buNone/>
            </a:pPr>
            <a:r>
              <a:rPr lang="zh-CN">
                <a:solidFill>
                  <a:schemeClr val="dk1"/>
                </a:solidFill>
                <a:latin typeface="Poppins"/>
                <a:ea typeface="Poppins"/>
                <a:cs typeface="Poppins"/>
                <a:sym typeface="Poppins"/>
              </a:rPr>
              <a:t>Exploratory Data Analysis (EDA)</a:t>
            </a:r>
            <a:endParaRPr sz="1600" b="0" i="0" u="none" strike="noStrike" cap="none">
              <a:solidFill>
                <a:srgbClr val="262626"/>
              </a:solidFill>
              <a:latin typeface="Poppins"/>
              <a:ea typeface="Poppins"/>
              <a:cs typeface="Poppins"/>
              <a:sym typeface="Poppins"/>
            </a:endParaRPr>
          </a:p>
        </p:txBody>
      </p:sp>
    </p:spTree>
    <p:extLst>
      <p:ext uri="{BB962C8B-B14F-4D97-AF65-F5344CB8AC3E}">
        <p14:creationId xmlns:p14="http://schemas.microsoft.com/office/powerpoint/2010/main" val="20332782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451</TotalTime>
  <Words>2851</Words>
  <Application>Microsoft Office PowerPoint</Application>
  <PresentationFormat>寬螢幕</PresentationFormat>
  <Paragraphs>546</Paragraphs>
  <Slides>38</Slides>
  <Notes>38</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38</vt:i4>
      </vt:variant>
    </vt:vector>
  </HeadingPairs>
  <TitlesOfParts>
    <vt:vector size="45" baseType="lpstr">
      <vt:lpstr>新細明體</vt:lpstr>
      <vt:lpstr>Microsoft Yahei</vt:lpstr>
      <vt:lpstr>Poppins</vt:lpstr>
      <vt:lpstr>Arial</vt:lpstr>
      <vt:lpstr>Courier New</vt:lpstr>
      <vt:lpstr>SimSun</vt:lpstr>
      <vt:lpstr>Office 主题​​</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user</cp:lastModifiedBy>
  <cp:revision>29</cp:revision>
  <dcterms:modified xsi:type="dcterms:W3CDTF">2020-12-22T15:07:51Z</dcterms:modified>
</cp:coreProperties>
</file>