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EB82C3-C9A3-4580-91DD-3BA16E4406D0}">
  <a:tblStyle styleId="{7BEB82C3-C9A3-4580-91DD-3BA16E4406D0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bc21f1b7f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abc21f1b7f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bddc3d79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abddc3d793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bddc3d79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abddc3d793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bddc3d79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abddc3d793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bddc3d79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abddc3d793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abddc3d79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abddc3d793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bddc3d79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abddc3d793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bddc3d79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abddc3d793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bc21f1b7f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abc21f1b7f_1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bddc3d7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abddc3d79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bddc3d79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abddc3d79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bddc3d79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abddc3d79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bddc3d79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abddc3d793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bddc3d79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abddc3d793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bddc3d79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abddc3d793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bddc3d79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abddc3d793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b="0" i="0" sz="3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5370095" y="1116506"/>
            <a:ext cx="1431571" cy="2550801"/>
            <a:chOff x="3663365" y="1646280"/>
            <a:chExt cx="1908761" cy="3401068"/>
          </a:xfrm>
        </p:grpSpPr>
        <p:sp>
          <p:nvSpPr>
            <p:cNvPr id="130" name="Google Shape;130;p25"/>
            <p:cNvSpPr/>
            <p:nvPr/>
          </p:nvSpPr>
          <p:spPr>
            <a:xfrm>
              <a:off x="3663365" y="1646280"/>
              <a:ext cx="1908761" cy="2764898"/>
            </a:xfrm>
            <a:custGeom>
              <a:rect b="b" l="l" r="r" t="t"/>
              <a:pathLst>
                <a:path extrusionOk="0" h="2764898" w="1908761">
                  <a:moveTo>
                    <a:pt x="1908761" y="0"/>
                  </a:moveTo>
                  <a:lnTo>
                    <a:pt x="1908761" y="636999"/>
                  </a:lnTo>
                  <a:lnTo>
                    <a:pt x="638653" y="848639"/>
                  </a:lnTo>
                  <a:lnTo>
                    <a:pt x="638653" y="2552011"/>
                  </a:lnTo>
                  <a:lnTo>
                    <a:pt x="0" y="2764898"/>
                  </a:lnTo>
                  <a:lnTo>
                    <a:pt x="0" y="742473"/>
                  </a:lnTo>
                  <a:lnTo>
                    <a:pt x="190876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663365" y="4411179"/>
              <a:ext cx="1908761" cy="636169"/>
            </a:xfrm>
            <a:custGeom>
              <a:rect b="b" l="l" r="r" t="t"/>
              <a:pathLst>
                <a:path extrusionOk="0" h="636169" w="1908761">
                  <a:moveTo>
                    <a:pt x="0" y="0"/>
                  </a:moveTo>
                  <a:lnTo>
                    <a:pt x="1908761" y="221444"/>
                  </a:lnTo>
                  <a:lnTo>
                    <a:pt x="1908761" y="636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2" name="Google Shape;132;p25"/>
          <p:cNvSpPr/>
          <p:nvPr/>
        </p:nvSpPr>
        <p:spPr>
          <a:xfrm>
            <a:off x="604672" y="1873349"/>
            <a:ext cx="51615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300">
                <a:solidFill>
                  <a:srgbClr val="1B305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Missing value imputation in high-dimensional phenomic data: imputable or not, and how?</a:t>
            </a:r>
            <a:endParaRPr b="1" sz="2300">
              <a:solidFill>
                <a:srgbClr val="1B305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41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6801666" y="1114475"/>
            <a:ext cx="803924" cy="2554849"/>
          </a:xfrm>
          <a:custGeom>
            <a:rect b="b" l="l" r="r" t="t"/>
            <a:pathLst>
              <a:path extrusionOk="0" h="3406466" w="1071898">
                <a:moveTo>
                  <a:pt x="3600" y="639308"/>
                </a:moveTo>
                <a:lnTo>
                  <a:pt x="3600" y="2989669"/>
                </a:lnTo>
                <a:lnTo>
                  <a:pt x="3600" y="3405176"/>
                </a:lnTo>
                <a:lnTo>
                  <a:pt x="0" y="3403976"/>
                </a:lnTo>
                <a:lnTo>
                  <a:pt x="0" y="2989251"/>
                </a:lnTo>
                <a:lnTo>
                  <a:pt x="0" y="639908"/>
                </a:lnTo>
                <a:close/>
                <a:moveTo>
                  <a:pt x="3600" y="1507"/>
                </a:moveTo>
                <a:lnTo>
                  <a:pt x="3600" y="639307"/>
                </a:lnTo>
                <a:lnTo>
                  <a:pt x="0" y="639907"/>
                </a:lnTo>
                <a:lnTo>
                  <a:pt x="0" y="2908"/>
                </a:lnTo>
                <a:close/>
                <a:moveTo>
                  <a:pt x="7476" y="0"/>
                </a:moveTo>
                <a:lnTo>
                  <a:pt x="1071898" y="319330"/>
                </a:lnTo>
                <a:lnTo>
                  <a:pt x="1071898" y="3087136"/>
                </a:lnTo>
                <a:lnTo>
                  <a:pt x="7476" y="3406466"/>
                </a:lnTo>
                <a:lnTo>
                  <a:pt x="3601" y="3405175"/>
                </a:lnTo>
                <a:lnTo>
                  <a:pt x="3601" y="2989668"/>
                </a:lnTo>
                <a:lnTo>
                  <a:pt x="3601" y="639307"/>
                </a:lnTo>
                <a:lnTo>
                  <a:pt x="3601" y="15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4168208" y="3996973"/>
            <a:ext cx="1132114" cy="176473"/>
          </a:xfrm>
          <a:prstGeom prst="ellipse">
            <a:avLst/>
          </a:prstGeom>
          <a:solidFill>
            <a:schemeClr val="dk1">
              <a:alpha val="2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30" name="Google Shape;230;p34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31" name="Google Shape;231;p34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32" name="Google Shape;232;p34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34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569275" y="1605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作者提出的方法 KNN</a:t>
            </a: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-s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V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659775" y="2718825"/>
            <a:ext cx="2167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為了將 KNN 插補方法擴展到具有混合類型變數的數據，作者使用不同數據類型之間</a:t>
            </a: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建</a:t>
            </a: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立的統計相關度量來測量不同類型變數之間的距離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(連續變數（Con）、二元變數（Bin）、多類分類變數（Cat）和有序變數（Ord）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2219" r="0" t="0"/>
          <a:stretch/>
        </p:blipFill>
        <p:spPr>
          <a:xfrm>
            <a:off x="3248438" y="1520300"/>
            <a:ext cx="28964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6231738" y="1719388"/>
            <a:ext cx="216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連續對二元、順序對順序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525" y="2683925"/>
            <a:ext cx="19621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5362125" y="2724150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二元對二元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1513" y="3445338"/>
            <a:ext cx="22764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5514525" y="3705500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名目對名目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1750" y="4534438"/>
            <a:ext cx="137160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49" name="Google Shape;249;p35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50" name="Google Shape;250;p35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51" name="Google Shape;251;p35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35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569275" y="1605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作者提出的方法 KNN-S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887775" y="2436850"/>
            <a:ext cx="37575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其中，m是變量的總數，δ(i,j,v)是一個指標函數，如果變量v在對象i和j中都有值，則δ(i,j,v) = 1，否則為0。d(i,j,v)是變量v在對象i和j之間的距離度量，它根據變量類型的不同而不同。對於連續型變量，可以使用歐幾里得距離或曼哈頓距離；對於名義型變量，可以使用Hamming距離；對於有序型變量，可以使用曼哈頓距離或基於秩的距離。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通過計算Gower距離，KNN-S方法可以選擇最近鄰居進行插補，從而提供了一種處理混合類型變量缺失值的方法。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488" y="2681588"/>
            <a:ext cx="3343750" cy="115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62" name="Google Shape;262;p36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36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64" name="Google Shape;264;p36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36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569275" y="1605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作者提出的方法 KNN-H、KNN-A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300" y="1766063"/>
            <a:ext cx="53149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2613750" y="2946200"/>
            <a:ext cx="37575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 = corr(v, m) / Σ(corr(v, k))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其中，corr(v, m)是變量v與目標變量m之間的相關性，corr(v, k)是變量v與k個最近鄰居之間的平均相關性。這些權重是全局的，即對於所有缺失值都相同。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75" name="Google Shape;275;p37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6" name="Google Shape;276;p37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77" name="Google Shape;277;p37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8" name="Google Shape;278;p37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69275" y="1605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作者提出的方法 KNN-H、KNN-A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300" y="1766063"/>
            <a:ext cx="53149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2613750" y="2946200"/>
            <a:ext cx="37575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 = exp(-d(v, m) / Σ(d(v, k)))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其中，d(v, m)是變量v與目標變量m之間的距離，d(v, k)是變量v與k個最近鄰居之間的平均距離。這些權重是自適應的，即對於每個缺失值都不同。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88" name="Google Shape;288;p38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9" name="Google Shape;289;p38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90" name="Google Shape;290;p38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1" name="Google Shape;291;p38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780125" y="2571750"/>
            <a:ext cx="21774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1285950" y="2107325"/>
            <a:ext cx="64131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MICE 在名目和序數資料類型中遇到了困難。這限制了其對一些真實數據的應用。它的性能也不穩定，在某些情況下表現最好，而在其他情況下它的性能比 KNN 方法和 missForest 差得多。對於 KNN 方法，結合相鄰主題和變數資訊的混合方法（KNN-H 和 KNN-A）通常比單獨借用主題 (KNN-S) 或變數 (KNN-V) 的資訊表現得更好。missForest 通常是表現最好的，但當變數之間的相關性稀疏時，它可能會失敗。在所提出的基於 KNN 的方法中，當存在大量稀疏程度的名義變數時，普通的邏輯迴歸也將無法運作。當發生這種情況時，列聯表用於估算缺失值。這部分解釋了為什麼在不同的缺失百分比（5% 到 40%）下，準確率基本上保持不變。這也是由於缺乏具有名義缺失值的類似變數。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99" name="Google Shape;299;p39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39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01" name="Google Shape;301;p39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39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780125" y="2571750"/>
            <a:ext cx="21774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09" name="Google Shape;309;p40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10" name="Google Shape;310;p40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11" name="Google Shape;311;p40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12" name="Google Shape;312;p40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780125" y="2571750"/>
            <a:ext cx="21774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40" name="Google Shape;140;p26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26"/>
          <p:cNvSpPr/>
          <p:nvPr/>
        </p:nvSpPr>
        <p:spPr>
          <a:xfrm>
            <a:off x="1870261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42" name="Google Shape;142;p26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26"/>
          <p:cNvSpPr txBox="1"/>
          <p:nvPr/>
        </p:nvSpPr>
        <p:spPr>
          <a:xfrm>
            <a:off x="780125" y="1520300"/>
            <a:ext cx="19731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遺失值的類型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992450" y="2329275"/>
            <a:ext cx="26466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1. 完全隨機缺失(missing completely at random, MCAR)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 的產生機率，獨立於任何事物之外。例如，被調查的受訪者，在回答一系列問題之前，先擲骰子來決定要不要回答某一道問題。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950" y="1570523"/>
            <a:ext cx="3654976" cy="311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51" name="Google Shape;151;p27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2" name="Google Shape;152;p27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53" name="Google Shape;153;p27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27"/>
          <p:cNvSpPr txBox="1"/>
          <p:nvPr/>
        </p:nvSpPr>
        <p:spPr>
          <a:xfrm>
            <a:off x="780125" y="1520300"/>
            <a:ext cx="19731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遺失值的類型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732775" y="2219425"/>
            <a:ext cx="39825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2. 隨機缺失 (missing at random, MAR)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 的產生機率，不完全隨機，但可從其他特徵中擷取到缺失原因中的100% 資訊。類似 latent variable 的概念。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例如，假設一個「街頭調查問卷」，收集了1,000個人的回答，我們發現體重的 NA 比例高達 30%；結果一查之下，原來只要是 30 歲以下的女生，體重多少這問題就不會回答。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838" y="2023675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62" name="Google Shape;162;p28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28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64" name="Google Shape;164;p28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5" name="Google Shape;165;p28"/>
          <p:cNvSpPr txBox="1"/>
          <p:nvPr/>
        </p:nvSpPr>
        <p:spPr>
          <a:xfrm>
            <a:off x="780125" y="1520300"/>
            <a:ext cx="19731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遺失值的類型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992450" y="2329275"/>
            <a:ext cx="3812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3. 非隨機缺失(missing not at random, MNAR)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 的產生機率不隨機。出現了其他 feature 無法解釋的原因，致使某項 feature 出現 NA。類似 lurking variable 的概念。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例如，如上的「街頭調查問卷」，我們發現有 20% 的人在年薪有 NA，但我們從其他 feature 怎麼也看不出來原因。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125" y="175777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73" name="Google Shape;173;p29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29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75" name="Google Shape;175;p29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9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常見的補值方法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992450" y="2329275"/>
            <a:ext cx="3812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1.傳統的補值方法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刪除、平均、中位數、熱卡插補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2825"/>
            <a:ext cx="3207551" cy="31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84" name="Google Shape;184;p30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30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86" name="Google Shape;186;p30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30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常見的補值方法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992450" y="2329275"/>
            <a:ext cx="3812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1.</a:t>
            </a: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新式</a:t>
            </a:r>
            <a:r>
              <a:rPr b="1" lang="zh-TW" sz="1500">
                <a:solidFill>
                  <a:srgbClr val="242424"/>
                </a:solidFill>
                <a:highlight>
                  <a:srgbClr val="FFFFFF"/>
                </a:highlight>
              </a:rPr>
              <a:t>的補值方法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迴歸插補、ML方法( KNN、decision tree、random forest)、</a:t>
            </a: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</a:rPr>
              <a:t>多重插補 (multiple imputation)</a:t>
            </a:r>
            <a:endParaRPr sz="15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950" y="1620029"/>
            <a:ext cx="2791175" cy="2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95" name="Google Shape;195;p31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6" name="Google Shape;196;p31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197" name="Google Shape;197;p31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31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以</a:t>
            </a: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常見</a:t>
            </a: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資料集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California housing 衡量補植的效果(MSE)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780125" y="2571750"/>
            <a:ext cx="21774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BayesianRidge ≈ ExtraTreesRegressor &gt; DecisionTreeRegressor &gt; KNeighborsRegressor ≈ mean ≈ median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525" y="1691975"/>
            <a:ext cx="5803775" cy="27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06" name="Google Shape;206;p32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32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08" name="Google Shape;208;p32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32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569275" y="16055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研究背景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1618575" y="2728825"/>
            <a:ext cx="54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在複雜疾病的現代生物醫學研究中，經常收集大量的人口統計和臨床變量，並且在數據收集過程中不可避免地會出現缺失值，由於許多下游統計和生物資訊學方法需要完整的資料矩陣，插補是常見且實用的解決方案，但目前並沒有一個方法適用於每個資料。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0" y="-1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1019175"/>
                </a:lnTo>
                <a:lnTo>
                  <a:pt x="12192000" y="1019175"/>
                </a:lnTo>
                <a:lnTo>
                  <a:pt x="12192000" y="6858000"/>
                </a:lnTo>
                <a:lnTo>
                  <a:pt x="11999495" y="6858000"/>
                </a:lnTo>
                <a:lnTo>
                  <a:pt x="11999495" y="1019175"/>
                </a:lnTo>
                <a:lnTo>
                  <a:pt x="192505" y="1019175"/>
                </a:lnTo>
                <a:lnTo>
                  <a:pt x="192505" y="6858000"/>
                </a:lnTo>
                <a:lnTo>
                  <a:pt x="0" y="685800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21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PPT PRESENTATION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Enjoy your stylish business and campus life with BIZCAM</a:t>
            </a:r>
            <a:endParaRPr sz="30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18" name="Google Shape;218;p33"/>
          <p:cNvGraphicFramePr/>
          <p:nvPr/>
        </p:nvGraphicFramePr>
        <p:xfrm>
          <a:off x="144379" y="766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  <a:gridCol w="869625"/>
              </a:tblGrid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fx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800" u="none" cap="none" strike="noStrike">
                          <a:solidFill>
                            <a:srgbClr val="3F3F3F"/>
                          </a:solidFill>
                        </a:rPr>
                        <a:t>=SUM (</a:t>
                      </a:r>
                      <a:r>
                        <a:rPr b="0" lang="zh-TW" sz="800">
                          <a:solidFill>
                            <a:srgbClr val="3F3F3F"/>
                          </a:solidFill>
                        </a:rPr>
                        <a:t>)</a:t>
                      </a:r>
                      <a:endParaRPr b="0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A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B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C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D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E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F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G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H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I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3F3F3F"/>
                          </a:solidFill>
                        </a:rPr>
                        <a:t>J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33"/>
          <p:cNvSpPr/>
          <p:nvPr/>
        </p:nvSpPr>
        <p:spPr>
          <a:xfrm>
            <a:off x="1870262" y="1140560"/>
            <a:ext cx="891000" cy="13500"/>
          </a:xfrm>
          <a:prstGeom prst="rect">
            <a:avLst/>
          </a:prstGeom>
          <a:solidFill>
            <a:srgbClr val="105D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20" name="Google Shape;220;p33"/>
          <p:cNvGraphicFramePr/>
          <p:nvPr/>
        </p:nvGraphicFramePr>
        <p:xfrm>
          <a:off x="8841983" y="764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{7BEB82C3-C9A3-4580-91DD-3BA16E4406D0}</a:tableStyleId>
              </a:tblPr>
              <a:tblGrid>
                <a:gridCol w="156200"/>
              </a:tblGrid>
              <a:tr h="20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▲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 u="none" cap="none" strike="noStrike">
                          <a:solidFill>
                            <a:srgbClr val="7F7F7F"/>
                          </a:solidFill>
                        </a:rPr>
                        <a:t>▼</a:t>
                      </a:r>
                      <a:endParaRPr sz="8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33"/>
          <p:cNvSpPr txBox="1"/>
          <p:nvPr/>
        </p:nvSpPr>
        <p:spPr>
          <a:xfrm>
            <a:off x="780125" y="1520300"/>
            <a:ext cx="23814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809565" y="2571750"/>
            <a:ext cx="23847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569275" y="16055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研究背景</a:t>
            </a:r>
            <a:endParaRPr b="1" sz="21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1618575" y="2728825"/>
            <a:ext cx="54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在複雜疾病的現代生物醫學研究中，經常收集大量的人口統計和臨床變量，並且在數據收集過程中不可避免地會出現缺失值，由於許多下游統計和生物資訊學方法需要完整的資料矩陣，插補是常見且實用的解決方案，但目前並沒有一個方法適用於每個資料。</a:t>
            </a:r>
            <a:endParaRPr b="1" sz="150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